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61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89" r:id="rId11"/>
    <p:sldId id="390" r:id="rId12"/>
    <p:sldId id="396" r:id="rId13"/>
    <p:sldId id="397" r:id="rId14"/>
    <p:sldId id="398" r:id="rId15"/>
    <p:sldId id="399" r:id="rId16"/>
    <p:sldId id="404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401" r:id="rId27"/>
    <p:sldId id="402" r:id="rId28"/>
    <p:sldId id="266" r:id="rId29"/>
    <p:sldId id="379" r:id="rId30"/>
    <p:sldId id="267" r:id="rId31"/>
    <p:sldId id="403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3" r:id="rId56"/>
    <p:sldId id="29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C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4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5CBF7-2C4E-E74F-B8F9-D2B6C95FA89C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1A40E-D83F-1D4B-8E95-287B67A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BBF299-2744-A342-A8AC-E0239B567217}" type="slidenum">
              <a:rPr lang="en-US"/>
              <a:pPr>
                <a:defRPr/>
              </a:pPr>
              <a:t>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6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15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16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17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27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A6674-2C6F-6B49-A1E7-E6D52EE01BDF}" type="slidenum">
              <a:rPr lang="en-US"/>
              <a:pPr>
                <a:defRPr/>
              </a:pPr>
              <a:t>29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43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0C8-DEB6-5848-98BE-4B0CDA81B5A0}" type="slidenum">
              <a:rPr lang="en-US"/>
              <a:pPr>
                <a:defRPr/>
              </a:pPr>
              <a:t>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A6674-2C6F-6B49-A1E7-E6D52EE01BDF}" type="slidenum">
              <a:rPr lang="en-US"/>
              <a:pPr>
                <a:defRPr/>
              </a:pPr>
              <a:t>30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43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1006C6-254F-984E-9A35-B08C2D07F72F}" type="slidenum">
              <a:rPr lang="en-US"/>
              <a:pPr>
                <a:defRPr/>
              </a:pPr>
              <a:t>35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48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1E5027-ED15-EF42-B8BE-21F46BBA2B8D}" type="slidenum">
              <a:rPr lang="en-US"/>
              <a:pPr>
                <a:defRPr/>
              </a:pPr>
              <a:t>47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9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93825-7BAF-C541-8F59-E9D7103ECBC4}" type="slidenum">
              <a:rPr lang="en-US"/>
              <a:pPr>
                <a:defRPr/>
              </a:pPr>
              <a:t>48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13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E5253D-B1C1-B04D-A128-BCE799ACDBFF}" type="slidenum">
              <a:rPr lang="en-US"/>
              <a:pPr>
                <a:defRPr/>
              </a:pPr>
              <a:t>49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74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smtClean="0">
                <a:cs typeface="+mn-cs"/>
              </a:rPr>
              <a:t>Upper </a:t>
            </a:r>
            <a:r>
              <a:rPr lang="en-US" sz="2800" smtClean="0">
                <a:cs typeface="+mn-cs"/>
              </a:rPr>
              <a:t>right</a:t>
            </a:r>
            <a:r>
              <a:rPr lang="en-US" sz="2000" smtClean="0">
                <a:cs typeface="+mn-cs"/>
              </a:rPr>
              <a:t>: english/italian Note - unit 5 is similar and opposite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9D2D7-7CC0-2043-8BBD-EC0E851A40A6}" type="slidenum">
              <a:rPr lang="en-US"/>
              <a:pPr>
                <a:defRPr/>
              </a:pPr>
              <a:t>50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95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smtClean="0">
                <a:cs typeface="+mn-cs"/>
              </a:rPr>
              <a:t>Unit 2: height in the tree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277263-AB4C-8647-89D6-5B8868276901}" type="slidenum">
              <a:rPr lang="en-US"/>
              <a:pPr>
                <a:defRPr/>
              </a:pPr>
              <a:t>51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15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smtClean="0">
                <a:cs typeface="+mn-cs"/>
              </a:rPr>
              <a:t>Left branch of the family;  note unit 4 is opposite, roughly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882E53-0BAB-5647-BB50-679178B75C72}" type="slidenum">
              <a:rPr lang="en-US"/>
              <a:pPr>
                <a:defRPr/>
              </a:pPr>
              <a:t>52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61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smtClean="0">
                <a:cs typeface="+mn-cs"/>
              </a:rPr>
              <a:t>What happens when we turn on units 1, 2, and 6?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C64CB-0198-8F4D-91E0-AFEE610AA438}" type="slidenum">
              <a:rPr lang="en-US"/>
              <a:pPr>
                <a:defRPr/>
              </a:pPr>
              <a:t>53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236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68400" y="693738"/>
            <a:ext cx="4521200" cy="33909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6413"/>
            <a:ext cx="5029200" cy="41608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smtClean="0">
                <a:cs typeface="+mn-cs"/>
              </a:rPr>
              <a:t>Lower middle gender, upper right go up; lower left go down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A35189-4FBF-4F45-AF8B-BECF7DD6E770}" type="slidenum">
              <a:rPr lang="en-US"/>
              <a:pPr>
                <a:defRPr/>
              </a:pPr>
              <a:t>55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2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1E90-B568-CC46-8837-0311A16FBA66}" type="slidenum">
              <a:rPr lang="en-US"/>
              <a:pPr>
                <a:defRPr/>
              </a:pPr>
              <a:t>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F876BF-E5B2-8F46-9F92-9F7D2A3C5523}" type="slidenum">
              <a:rPr lang="en-US"/>
              <a:pPr>
                <a:defRPr/>
              </a:pPr>
              <a:t>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52FA8-B385-7749-9C11-8149FA289DD6}" type="slidenum">
              <a:rPr lang="en-US"/>
              <a:pPr>
                <a:defRPr/>
              </a:pPr>
              <a:t>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010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42CB86-E3E8-B94F-B827-A52636705780}" type="slidenum">
              <a:rPr lang="en-US"/>
              <a:pPr>
                <a:defRPr/>
              </a:pPr>
              <a:t>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9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752DA1-3494-E04B-9BF7-E4BD49FA4F57}" type="slidenum">
              <a:rPr lang="en-US"/>
              <a:pPr>
                <a:defRPr/>
              </a:pPr>
              <a:t>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1705C-6FCC-D049-AD37-84E2F46D5965}" type="slidenum">
              <a:rPr lang="en-US"/>
              <a:pPr>
                <a:defRPr/>
              </a:pPr>
              <a:t>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4DA4-E8AC-7B44-8253-D602409DEBF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0658-95C1-9E4A-904A-B39F74064FA0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E47-0B0B-7F41-B2D3-96561126980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4788"/>
            <a:ext cx="19050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D0EF7-DEF0-3941-BEF8-8586D6963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198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Back propagation, 25 years later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7D936-F41E-334F-97FD-0E7B8C605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6318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85344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771900"/>
            <a:ext cx="85344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Back propagation, 25 years later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35D7B-ECCE-F44F-AD32-408D21D52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33929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219200"/>
            <a:ext cx="4191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771900"/>
            <a:ext cx="4191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Back propagation, 25 years later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89496-AA01-4A48-B1E8-0E7700C2C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8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4DA4-E8AC-7B44-8253-D602409DEBF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5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8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4303-5927-4E4C-802B-78360E87766D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9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D26C-7EE4-854C-8CA9-72F2EC3F70D6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8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40BD-63BB-5643-B650-9C037BC8F959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6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BE82-06B5-834F-BB76-E937C82B4FA8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9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38CE-EBC3-6246-A4E7-E2CF746602A8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E799-2319-EB4F-91ED-AE3CBD0B714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1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12D-A2C4-AF4E-8B29-3337474D44C4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2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0658-95C1-9E4A-904A-B39F74064FA0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E47-0B0B-7F41-B2D3-96561126980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4788"/>
            <a:ext cx="19050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D0EF7-DEF0-3941-BEF8-8586D6963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1984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4303-5927-4E4C-802B-78360E87766D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D26C-7EE4-854C-8CA9-72F2EC3F70D6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40BD-63BB-5643-B650-9C037BC8F959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BE82-06B5-834F-BB76-E937C82B4FA8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38CE-EBC3-6246-A4E7-E2CF746602A8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E799-2319-EB4F-91ED-AE3CBD0B714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12D-A2C4-AF4E-8B29-3337474D44C4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EB04-4465-F347-9F6E-2499891CE751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EB04-4465-F347-9F6E-2499891CE751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889D4B-88A9-C440-9F45-26076B9C0E7A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57200"/>
            <a:ext cx="8382000" cy="21336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3600" dirty="0" err="1" smtClean="0">
                <a:solidFill>
                  <a:schemeClr val="tx2"/>
                </a:solidFill>
                <a:cs typeface="+mj-cs"/>
              </a:rPr>
              <a:t>Backprop</a:t>
            </a:r>
            <a:r>
              <a:rPr lang="en-US" sz="3600" dirty="0" smtClean="0">
                <a:solidFill>
                  <a:schemeClr val="tx2"/>
                </a:solidFill>
                <a:cs typeface="+mj-cs"/>
              </a:rPr>
              <a:t>:</a:t>
            </a:r>
            <a:br>
              <a:rPr lang="en-US" sz="3600" dirty="0" smtClean="0">
                <a:solidFill>
                  <a:schemeClr val="tx2"/>
                </a:solidFill>
                <a:cs typeface="+mj-cs"/>
              </a:rPr>
            </a:br>
            <a:r>
              <a:rPr lang="en-US" sz="3600" dirty="0" smtClean="0">
                <a:solidFill>
                  <a:schemeClr val="tx2"/>
                </a:solidFill>
                <a:cs typeface="+mj-cs"/>
              </a:rPr>
              <a:t>Representations, </a:t>
            </a:r>
            <a:br>
              <a:rPr lang="en-US" sz="3600" dirty="0" smtClean="0">
                <a:solidFill>
                  <a:schemeClr val="tx2"/>
                </a:solidFill>
                <a:cs typeface="+mj-cs"/>
              </a:rPr>
            </a:br>
            <a:r>
              <a:rPr lang="en-US" sz="3600" dirty="0" smtClean="0">
                <a:solidFill>
                  <a:schemeClr val="tx2"/>
                </a:solidFill>
                <a:cs typeface="+mj-cs"/>
              </a:rPr>
              <a:t>Representations, </a:t>
            </a:r>
            <a:br>
              <a:rPr lang="en-US" sz="3600" dirty="0" smtClean="0">
                <a:solidFill>
                  <a:schemeClr val="tx2"/>
                </a:solidFill>
                <a:cs typeface="+mj-cs"/>
              </a:rPr>
            </a:br>
            <a:r>
              <a:rPr lang="en-US" sz="3600" dirty="0" smtClean="0">
                <a:solidFill>
                  <a:schemeClr val="tx2"/>
                </a:solidFill>
                <a:cs typeface="+mj-cs"/>
              </a:rPr>
              <a:t>Representations</a:t>
            </a:r>
            <a:endParaRPr lang="en-US" sz="3600" dirty="0" smtClean="0">
              <a:cs typeface="+mj-cs"/>
            </a:endParaRPr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667000"/>
            <a:ext cx="6705600" cy="1752600"/>
          </a:xfrm>
        </p:spPr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en-US" sz="2700" dirty="0" smtClean="0">
                <a:cs typeface="+mn-cs"/>
              </a:rPr>
              <a:t>Garrison W. Cottrell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Gary's Unbelievable Research Unit (GURU)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Computer Science and Engineering Department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Temporal Dynamics of Learning Center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Institute for Neural Computation</a:t>
            </a:r>
          </a:p>
          <a:p>
            <a:pPr algn="l">
              <a:defRPr/>
            </a:pPr>
            <a:r>
              <a:rPr lang="en-US" sz="1800" dirty="0" smtClean="0">
                <a:cs typeface="+mn-cs"/>
              </a:rPr>
              <a:t>UCSD</a:t>
            </a:r>
            <a:endParaRPr lang="en-US" sz="2600" dirty="0" smtClean="0">
              <a:cs typeface="+mn-cs"/>
            </a:endParaRPr>
          </a:p>
        </p:txBody>
      </p:sp>
      <p:pic>
        <p:nvPicPr>
          <p:cNvPr id="19460" name="Picture 5" descr="tdlc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10200"/>
            <a:ext cx="20574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6" descr="guru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257800"/>
            <a:ext cx="939800" cy="125095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9462" name="Picture 7" descr="cselogo-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181600"/>
            <a:ext cx="11890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8" descr="INC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57800"/>
            <a:ext cx="188277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Start with the input pattern </a:t>
            </a:r>
            <a:br>
              <a:rPr lang="en-US" sz="3200" dirty="0"/>
            </a:br>
            <a:r>
              <a:rPr lang="en-US" sz="3200" dirty="0"/>
              <a:t>(e.g., MNIST pixel values)</a:t>
            </a:r>
            <a:endParaRPr lang="en-US" dirty="0" smtClean="0">
              <a:cs typeface="+mj-cs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1524000"/>
            <a:ext cx="5095875" cy="3124200"/>
            <a:chOff x="1752600" y="1524000"/>
            <a:chExt cx="5095875" cy="3124200"/>
          </a:xfrm>
        </p:grpSpPr>
        <p:sp>
          <p:nvSpPr>
            <p:cNvPr id="651273" name="Oval 9"/>
            <p:cNvSpPr>
              <a:spLocks noChangeArrowheads="1"/>
            </p:cNvSpPr>
            <p:nvPr/>
          </p:nvSpPr>
          <p:spPr bwMode="auto">
            <a:xfrm>
              <a:off x="35052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78" name="Rectangle 14"/>
            <p:cNvSpPr>
              <a:spLocks noChangeArrowheads="1"/>
            </p:cNvSpPr>
            <p:nvPr/>
          </p:nvSpPr>
          <p:spPr bwMode="auto">
            <a:xfrm>
              <a:off x="4232275" y="1943100"/>
              <a:ext cx="5254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79" name="Rectangle 15"/>
            <p:cNvSpPr>
              <a:spLocks noChangeArrowheads="1"/>
            </p:cNvSpPr>
            <p:nvPr/>
          </p:nvSpPr>
          <p:spPr bwMode="auto">
            <a:xfrm>
              <a:off x="4757737" y="4076700"/>
              <a:ext cx="5254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81" name="Line 17"/>
            <p:cNvSpPr>
              <a:spLocks noChangeShapeType="1"/>
            </p:cNvSpPr>
            <p:nvPr/>
          </p:nvSpPr>
          <p:spPr bwMode="auto">
            <a:xfrm flipV="1">
              <a:off x="2286000" y="3657600"/>
              <a:ext cx="152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3" name="Line 19"/>
            <p:cNvSpPr>
              <a:spLocks noChangeShapeType="1"/>
            </p:cNvSpPr>
            <p:nvPr/>
          </p:nvSpPr>
          <p:spPr bwMode="auto">
            <a:xfrm flipH="1" flipV="1">
              <a:off x="2590800" y="3657600"/>
              <a:ext cx="533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4" name="Line 20"/>
            <p:cNvSpPr>
              <a:spLocks noChangeShapeType="1"/>
            </p:cNvSpPr>
            <p:nvPr/>
          </p:nvSpPr>
          <p:spPr bwMode="auto">
            <a:xfrm flipV="1">
              <a:off x="4257675" y="3657600"/>
              <a:ext cx="228600" cy="530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5" name="Line 21"/>
            <p:cNvSpPr>
              <a:spLocks noChangeShapeType="1"/>
            </p:cNvSpPr>
            <p:nvPr/>
          </p:nvSpPr>
          <p:spPr bwMode="auto">
            <a:xfrm flipV="1">
              <a:off x="3124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6" name="Line 22"/>
            <p:cNvSpPr>
              <a:spLocks noChangeShapeType="1"/>
            </p:cNvSpPr>
            <p:nvPr/>
          </p:nvSpPr>
          <p:spPr bwMode="auto">
            <a:xfrm flipV="1">
              <a:off x="3124200" y="3657600"/>
              <a:ext cx="3810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7" name="Line 23"/>
            <p:cNvSpPr>
              <a:spLocks noChangeShapeType="1"/>
            </p:cNvSpPr>
            <p:nvPr/>
          </p:nvSpPr>
          <p:spPr bwMode="auto">
            <a:xfrm flipH="1" flipV="1">
              <a:off x="5562600" y="3581400"/>
              <a:ext cx="3048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8" name="Line 24"/>
            <p:cNvSpPr>
              <a:spLocks noChangeShapeType="1"/>
            </p:cNvSpPr>
            <p:nvPr/>
          </p:nvSpPr>
          <p:spPr bwMode="auto">
            <a:xfrm flipV="1">
              <a:off x="4267200" y="3657598"/>
              <a:ext cx="1143000" cy="530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9" name="Line 25"/>
            <p:cNvSpPr>
              <a:spLocks noChangeShapeType="1"/>
            </p:cNvSpPr>
            <p:nvPr/>
          </p:nvSpPr>
          <p:spPr bwMode="auto">
            <a:xfrm flipH="1" flipV="1">
              <a:off x="4648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0" name="Line 26"/>
            <p:cNvSpPr>
              <a:spLocks noChangeShapeType="1"/>
            </p:cNvSpPr>
            <p:nvPr/>
          </p:nvSpPr>
          <p:spPr bwMode="auto">
            <a:xfrm flipV="1">
              <a:off x="2286000" y="3505200"/>
              <a:ext cx="2971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1" name="Line 27"/>
            <p:cNvSpPr>
              <a:spLocks noChangeShapeType="1"/>
            </p:cNvSpPr>
            <p:nvPr/>
          </p:nvSpPr>
          <p:spPr bwMode="auto">
            <a:xfrm flipV="1">
              <a:off x="25146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2" name="Line 28"/>
            <p:cNvSpPr>
              <a:spLocks noChangeShapeType="1"/>
            </p:cNvSpPr>
            <p:nvPr/>
          </p:nvSpPr>
          <p:spPr bwMode="auto">
            <a:xfrm flipV="1">
              <a:off x="2540000" y="2590800"/>
              <a:ext cx="1117600" cy="577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3" name="Line 29"/>
            <p:cNvSpPr>
              <a:spLocks noChangeShapeType="1"/>
            </p:cNvSpPr>
            <p:nvPr/>
          </p:nvSpPr>
          <p:spPr bwMode="auto">
            <a:xfrm flipH="1" flipV="1">
              <a:off x="2971800" y="2590800"/>
              <a:ext cx="6350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4" name="Line 30"/>
            <p:cNvSpPr>
              <a:spLocks noChangeShapeType="1"/>
            </p:cNvSpPr>
            <p:nvPr/>
          </p:nvSpPr>
          <p:spPr bwMode="auto">
            <a:xfrm flipV="1">
              <a:off x="3581400" y="2590800"/>
              <a:ext cx="1524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5" name="Line 31"/>
            <p:cNvSpPr>
              <a:spLocks noChangeShapeType="1"/>
            </p:cNvSpPr>
            <p:nvPr/>
          </p:nvSpPr>
          <p:spPr bwMode="auto">
            <a:xfrm flipV="1">
              <a:off x="4495800" y="2590800"/>
              <a:ext cx="609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6" name="Line 32"/>
            <p:cNvSpPr>
              <a:spLocks noChangeShapeType="1"/>
            </p:cNvSpPr>
            <p:nvPr/>
          </p:nvSpPr>
          <p:spPr bwMode="auto">
            <a:xfrm flipH="1" flipV="1">
              <a:off x="51054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7" name="Line 33"/>
            <p:cNvSpPr>
              <a:spLocks noChangeShapeType="1"/>
            </p:cNvSpPr>
            <p:nvPr/>
          </p:nvSpPr>
          <p:spPr bwMode="auto">
            <a:xfrm flipH="1" flipV="1">
              <a:off x="3733800" y="2590800"/>
              <a:ext cx="762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8" name="Line 34"/>
            <p:cNvSpPr>
              <a:spLocks noChangeShapeType="1"/>
            </p:cNvSpPr>
            <p:nvPr/>
          </p:nvSpPr>
          <p:spPr bwMode="auto">
            <a:xfrm flipH="1" flipV="1">
              <a:off x="3886200" y="2514600"/>
              <a:ext cx="1587500" cy="666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9" name="Line 35"/>
            <p:cNvSpPr>
              <a:spLocks noChangeShapeType="1"/>
            </p:cNvSpPr>
            <p:nvPr/>
          </p:nvSpPr>
          <p:spPr bwMode="auto">
            <a:xfrm flipV="1">
              <a:off x="1752600" y="2057400"/>
              <a:ext cx="0" cy="2438400"/>
            </a:xfrm>
            <a:prstGeom prst="line">
              <a:avLst/>
            </a:prstGeom>
            <a:noFill/>
            <a:ln w="38100">
              <a:solidFill>
                <a:srgbClr val="1CF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304" name="Rectangle 40"/>
            <p:cNvSpPr>
              <a:spLocks noChangeArrowheads="1"/>
            </p:cNvSpPr>
            <p:nvPr/>
          </p:nvSpPr>
          <p:spPr bwMode="auto">
            <a:xfrm>
              <a:off x="3325813" y="1524000"/>
              <a:ext cx="9826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OUTPUTS</a:t>
              </a:r>
            </a:p>
          </p:txBody>
        </p:sp>
        <p:sp>
          <p:nvSpPr>
            <p:cNvPr id="651305" name="Rectangle 41"/>
            <p:cNvSpPr>
              <a:spLocks noChangeArrowheads="1"/>
            </p:cNvSpPr>
            <p:nvPr/>
          </p:nvSpPr>
          <p:spPr bwMode="auto">
            <a:xfrm>
              <a:off x="5562600" y="2743200"/>
              <a:ext cx="1285875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Hidden Units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2709333" y="21717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286000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352800" y="3214688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4244975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6388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5223933" y="32004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40386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886075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057400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48768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4004733" y="4141261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43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Start with the input pattern </a:t>
            </a:r>
            <a:br>
              <a:rPr lang="en-US" sz="3200" dirty="0"/>
            </a:br>
            <a:r>
              <a:rPr lang="en-US" sz="3200" dirty="0"/>
              <a:t>(e.g., MNIST pixel values)</a:t>
            </a:r>
            <a:endParaRPr lang="en-US" dirty="0" smtClean="0">
              <a:cs typeface="+mj-cs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3688" y="1524000"/>
            <a:ext cx="5284787" cy="3124200"/>
            <a:chOff x="1563688" y="1524000"/>
            <a:chExt cx="5284787" cy="3124200"/>
          </a:xfrm>
        </p:grpSpPr>
        <p:sp>
          <p:nvSpPr>
            <p:cNvPr id="651273" name="Oval 9"/>
            <p:cNvSpPr>
              <a:spLocks noChangeArrowheads="1"/>
            </p:cNvSpPr>
            <p:nvPr/>
          </p:nvSpPr>
          <p:spPr bwMode="auto">
            <a:xfrm>
              <a:off x="35052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78" name="Rectangle 14"/>
            <p:cNvSpPr>
              <a:spLocks noChangeArrowheads="1"/>
            </p:cNvSpPr>
            <p:nvPr/>
          </p:nvSpPr>
          <p:spPr bwMode="auto">
            <a:xfrm>
              <a:off x="4232275" y="1943100"/>
              <a:ext cx="5254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79" name="Rectangle 15"/>
            <p:cNvSpPr>
              <a:spLocks noChangeArrowheads="1"/>
            </p:cNvSpPr>
            <p:nvPr/>
          </p:nvSpPr>
          <p:spPr bwMode="auto">
            <a:xfrm>
              <a:off x="4757737" y="4076700"/>
              <a:ext cx="5254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81" name="Line 17"/>
            <p:cNvSpPr>
              <a:spLocks noChangeShapeType="1"/>
            </p:cNvSpPr>
            <p:nvPr/>
          </p:nvSpPr>
          <p:spPr bwMode="auto">
            <a:xfrm flipV="1">
              <a:off x="2286000" y="3657600"/>
              <a:ext cx="152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3" name="Line 19"/>
            <p:cNvSpPr>
              <a:spLocks noChangeShapeType="1"/>
            </p:cNvSpPr>
            <p:nvPr/>
          </p:nvSpPr>
          <p:spPr bwMode="auto">
            <a:xfrm flipH="1" flipV="1">
              <a:off x="2590800" y="3657600"/>
              <a:ext cx="533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4" name="Line 20"/>
            <p:cNvSpPr>
              <a:spLocks noChangeShapeType="1"/>
            </p:cNvSpPr>
            <p:nvPr/>
          </p:nvSpPr>
          <p:spPr bwMode="auto">
            <a:xfrm flipV="1">
              <a:off x="4257675" y="3657600"/>
              <a:ext cx="228600" cy="530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5" name="Line 21"/>
            <p:cNvSpPr>
              <a:spLocks noChangeShapeType="1"/>
            </p:cNvSpPr>
            <p:nvPr/>
          </p:nvSpPr>
          <p:spPr bwMode="auto">
            <a:xfrm flipV="1">
              <a:off x="3124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6" name="Line 22"/>
            <p:cNvSpPr>
              <a:spLocks noChangeShapeType="1"/>
            </p:cNvSpPr>
            <p:nvPr/>
          </p:nvSpPr>
          <p:spPr bwMode="auto">
            <a:xfrm flipV="1">
              <a:off x="3124200" y="3657600"/>
              <a:ext cx="3810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7" name="Line 23"/>
            <p:cNvSpPr>
              <a:spLocks noChangeShapeType="1"/>
            </p:cNvSpPr>
            <p:nvPr/>
          </p:nvSpPr>
          <p:spPr bwMode="auto">
            <a:xfrm flipH="1" flipV="1">
              <a:off x="5562600" y="3581400"/>
              <a:ext cx="3048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8" name="Line 24"/>
            <p:cNvSpPr>
              <a:spLocks noChangeShapeType="1"/>
            </p:cNvSpPr>
            <p:nvPr/>
          </p:nvSpPr>
          <p:spPr bwMode="auto">
            <a:xfrm flipV="1">
              <a:off x="4267200" y="3657598"/>
              <a:ext cx="1143000" cy="530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9" name="Line 25"/>
            <p:cNvSpPr>
              <a:spLocks noChangeShapeType="1"/>
            </p:cNvSpPr>
            <p:nvPr/>
          </p:nvSpPr>
          <p:spPr bwMode="auto">
            <a:xfrm flipH="1" flipV="1">
              <a:off x="4648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0" name="Line 26"/>
            <p:cNvSpPr>
              <a:spLocks noChangeShapeType="1"/>
            </p:cNvSpPr>
            <p:nvPr/>
          </p:nvSpPr>
          <p:spPr bwMode="auto">
            <a:xfrm flipV="1">
              <a:off x="2286000" y="3505200"/>
              <a:ext cx="2971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1" name="Line 27"/>
            <p:cNvSpPr>
              <a:spLocks noChangeShapeType="1"/>
            </p:cNvSpPr>
            <p:nvPr/>
          </p:nvSpPr>
          <p:spPr bwMode="auto">
            <a:xfrm flipV="1">
              <a:off x="25146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2" name="Line 28"/>
            <p:cNvSpPr>
              <a:spLocks noChangeShapeType="1"/>
            </p:cNvSpPr>
            <p:nvPr/>
          </p:nvSpPr>
          <p:spPr bwMode="auto">
            <a:xfrm flipV="1">
              <a:off x="2540000" y="2590800"/>
              <a:ext cx="1117600" cy="577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3" name="Line 29"/>
            <p:cNvSpPr>
              <a:spLocks noChangeShapeType="1"/>
            </p:cNvSpPr>
            <p:nvPr/>
          </p:nvSpPr>
          <p:spPr bwMode="auto">
            <a:xfrm flipH="1" flipV="1">
              <a:off x="2971800" y="2590800"/>
              <a:ext cx="6350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4" name="Line 30"/>
            <p:cNvSpPr>
              <a:spLocks noChangeShapeType="1"/>
            </p:cNvSpPr>
            <p:nvPr/>
          </p:nvSpPr>
          <p:spPr bwMode="auto">
            <a:xfrm flipV="1">
              <a:off x="3581400" y="2590800"/>
              <a:ext cx="1524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5" name="Line 31"/>
            <p:cNvSpPr>
              <a:spLocks noChangeShapeType="1"/>
            </p:cNvSpPr>
            <p:nvPr/>
          </p:nvSpPr>
          <p:spPr bwMode="auto">
            <a:xfrm flipV="1">
              <a:off x="4495800" y="2590800"/>
              <a:ext cx="609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6" name="Line 32"/>
            <p:cNvSpPr>
              <a:spLocks noChangeShapeType="1"/>
            </p:cNvSpPr>
            <p:nvPr/>
          </p:nvSpPr>
          <p:spPr bwMode="auto">
            <a:xfrm flipH="1" flipV="1">
              <a:off x="51054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7" name="Line 33"/>
            <p:cNvSpPr>
              <a:spLocks noChangeShapeType="1"/>
            </p:cNvSpPr>
            <p:nvPr/>
          </p:nvSpPr>
          <p:spPr bwMode="auto">
            <a:xfrm flipH="1" flipV="1">
              <a:off x="3733800" y="2590800"/>
              <a:ext cx="762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8" name="Line 34"/>
            <p:cNvSpPr>
              <a:spLocks noChangeShapeType="1"/>
            </p:cNvSpPr>
            <p:nvPr/>
          </p:nvSpPr>
          <p:spPr bwMode="auto">
            <a:xfrm flipH="1" flipV="1">
              <a:off x="3886200" y="2514600"/>
              <a:ext cx="1587500" cy="666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9" name="Line 35"/>
            <p:cNvSpPr>
              <a:spLocks noChangeShapeType="1"/>
            </p:cNvSpPr>
            <p:nvPr/>
          </p:nvSpPr>
          <p:spPr bwMode="auto">
            <a:xfrm flipV="1">
              <a:off x="1752600" y="2057400"/>
              <a:ext cx="0" cy="2438400"/>
            </a:xfrm>
            <a:prstGeom prst="line">
              <a:avLst/>
            </a:prstGeom>
            <a:noFill/>
            <a:ln w="38100">
              <a:solidFill>
                <a:srgbClr val="1CF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304" name="Rectangle 40"/>
            <p:cNvSpPr>
              <a:spLocks noChangeArrowheads="1"/>
            </p:cNvSpPr>
            <p:nvPr/>
          </p:nvSpPr>
          <p:spPr bwMode="auto">
            <a:xfrm>
              <a:off x="3325813" y="1524000"/>
              <a:ext cx="9826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OUTPUTS</a:t>
              </a:r>
            </a:p>
          </p:txBody>
        </p:sp>
        <p:sp>
          <p:nvSpPr>
            <p:cNvPr id="651305" name="Rectangle 41"/>
            <p:cNvSpPr>
              <a:spLocks noChangeArrowheads="1"/>
            </p:cNvSpPr>
            <p:nvPr/>
          </p:nvSpPr>
          <p:spPr bwMode="auto">
            <a:xfrm>
              <a:off x="5562600" y="2743200"/>
              <a:ext cx="1285875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Hidden Units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2709333" y="21717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1563688" y="2400300"/>
              <a:ext cx="1179512" cy="12382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352800" y="3214688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4244975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6388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5223933" y="32004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40386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886075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057400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48768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4004733" y="4141261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95600"/>
            <a:ext cx="1032475" cy="59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197" y="5216730"/>
            <a:ext cx="8185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First, compute the weighted sum of the inputs to the hidden units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Call that </a:t>
            </a:r>
            <a:r>
              <a:rPr lang="en-US" sz="2400" i="1" dirty="0" err="1" smtClean="0">
                <a:latin typeface="Times New Roman"/>
                <a:cs typeface="Times New Roman"/>
              </a:rPr>
              <a:t>a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as before (the </a:t>
            </a:r>
            <a:r>
              <a:rPr lang="en-US" sz="2400" i="1" dirty="0" smtClean="0">
                <a:latin typeface="Times New Roman"/>
                <a:cs typeface="Times New Roman"/>
              </a:rPr>
              <a:t>net input</a:t>
            </a:r>
            <a:r>
              <a:rPr lang="en-US" sz="2400" dirty="0" smtClean="0">
                <a:latin typeface="Times New Roman"/>
                <a:cs typeface="Times New Roman"/>
              </a:rPr>
              <a:t> to the hidden unit)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4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Start with the input pattern </a:t>
            </a:r>
            <a:br>
              <a:rPr lang="en-US" sz="3200" dirty="0"/>
            </a:br>
            <a:r>
              <a:rPr lang="en-US" sz="3200" dirty="0"/>
              <a:t>(e.g., MNIST pixel values)</a:t>
            </a:r>
            <a:endParaRPr lang="en-US" dirty="0" smtClean="0">
              <a:cs typeface="+mj-cs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3688" y="1524000"/>
            <a:ext cx="5284787" cy="3124200"/>
            <a:chOff x="1563688" y="1524000"/>
            <a:chExt cx="5284787" cy="3124200"/>
          </a:xfrm>
        </p:grpSpPr>
        <p:sp>
          <p:nvSpPr>
            <p:cNvPr id="651273" name="Oval 9"/>
            <p:cNvSpPr>
              <a:spLocks noChangeArrowheads="1"/>
            </p:cNvSpPr>
            <p:nvPr/>
          </p:nvSpPr>
          <p:spPr bwMode="auto">
            <a:xfrm>
              <a:off x="35052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78" name="Rectangle 14"/>
            <p:cNvSpPr>
              <a:spLocks noChangeArrowheads="1"/>
            </p:cNvSpPr>
            <p:nvPr/>
          </p:nvSpPr>
          <p:spPr bwMode="auto">
            <a:xfrm>
              <a:off x="4232275" y="1943100"/>
              <a:ext cx="5254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79" name="Rectangle 15"/>
            <p:cNvSpPr>
              <a:spLocks noChangeArrowheads="1"/>
            </p:cNvSpPr>
            <p:nvPr/>
          </p:nvSpPr>
          <p:spPr bwMode="auto">
            <a:xfrm>
              <a:off x="4757737" y="4076700"/>
              <a:ext cx="5254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81" name="Line 17"/>
            <p:cNvSpPr>
              <a:spLocks noChangeShapeType="1"/>
            </p:cNvSpPr>
            <p:nvPr/>
          </p:nvSpPr>
          <p:spPr bwMode="auto">
            <a:xfrm flipV="1">
              <a:off x="2286000" y="3657600"/>
              <a:ext cx="152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3" name="Line 19"/>
            <p:cNvSpPr>
              <a:spLocks noChangeShapeType="1"/>
            </p:cNvSpPr>
            <p:nvPr/>
          </p:nvSpPr>
          <p:spPr bwMode="auto">
            <a:xfrm flipH="1" flipV="1">
              <a:off x="2590800" y="3657600"/>
              <a:ext cx="533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4" name="Line 20"/>
            <p:cNvSpPr>
              <a:spLocks noChangeShapeType="1"/>
            </p:cNvSpPr>
            <p:nvPr/>
          </p:nvSpPr>
          <p:spPr bwMode="auto">
            <a:xfrm flipV="1">
              <a:off x="4257675" y="3657600"/>
              <a:ext cx="228600" cy="530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5" name="Line 21"/>
            <p:cNvSpPr>
              <a:spLocks noChangeShapeType="1"/>
            </p:cNvSpPr>
            <p:nvPr/>
          </p:nvSpPr>
          <p:spPr bwMode="auto">
            <a:xfrm flipV="1">
              <a:off x="3124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6" name="Line 22"/>
            <p:cNvSpPr>
              <a:spLocks noChangeShapeType="1"/>
            </p:cNvSpPr>
            <p:nvPr/>
          </p:nvSpPr>
          <p:spPr bwMode="auto">
            <a:xfrm flipV="1">
              <a:off x="3124200" y="3657600"/>
              <a:ext cx="3810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7" name="Line 23"/>
            <p:cNvSpPr>
              <a:spLocks noChangeShapeType="1"/>
            </p:cNvSpPr>
            <p:nvPr/>
          </p:nvSpPr>
          <p:spPr bwMode="auto">
            <a:xfrm flipH="1" flipV="1">
              <a:off x="5562600" y="3581400"/>
              <a:ext cx="3048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8" name="Line 24"/>
            <p:cNvSpPr>
              <a:spLocks noChangeShapeType="1"/>
            </p:cNvSpPr>
            <p:nvPr/>
          </p:nvSpPr>
          <p:spPr bwMode="auto">
            <a:xfrm flipV="1">
              <a:off x="4267200" y="3657598"/>
              <a:ext cx="1143000" cy="530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9" name="Line 25"/>
            <p:cNvSpPr>
              <a:spLocks noChangeShapeType="1"/>
            </p:cNvSpPr>
            <p:nvPr/>
          </p:nvSpPr>
          <p:spPr bwMode="auto">
            <a:xfrm flipH="1" flipV="1">
              <a:off x="4648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0" name="Line 26"/>
            <p:cNvSpPr>
              <a:spLocks noChangeShapeType="1"/>
            </p:cNvSpPr>
            <p:nvPr/>
          </p:nvSpPr>
          <p:spPr bwMode="auto">
            <a:xfrm flipV="1">
              <a:off x="2286000" y="3505200"/>
              <a:ext cx="2971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1" name="Line 27"/>
            <p:cNvSpPr>
              <a:spLocks noChangeShapeType="1"/>
            </p:cNvSpPr>
            <p:nvPr/>
          </p:nvSpPr>
          <p:spPr bwMode="auto">
            <a:xfrm flipV="1">
              <a:off x="25146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2" name="Line 28"/>
            <p:cNvSpPr>
              <a:spLocks noChangeShapeType="1"/>
            </p:cNvSpPr>
            <p:nvPr/>
          </p:nvSpPr>
          <p:spPr bwMode="auto">
            <a:xfrm flipV="1">
              <a:off x="2540000" y="2590800"/>
              <a:ext cx="1117600" cy="577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3" name="Line 29"/>
            <p:cNvSpPr>
              <a:spLocks noChangeShapeType="1"/>
            </p:cNvSpPr>
            <p:nvPr/>
          </p:nvSpPr>
          <p:spPr bwMode="auto">
            <a:xfrm flipH="1" flipV="1">
              <a:off x="2971800" y="2590800"/>
              <a:ext cx="6350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4" name="Line 30"/>
            <p:cNvSpPr>
              <a:spLocks noChangeShapeType="1"/>
            </p:cNvSpPr>
            <p:nvPr/>
          </p:nvSpPr>
          <p:spPr bwMode="auto">
            <a:xfrm flipV="1">
              <a:off x="3581400" y="2590800"/>
              <a:ext cx="1524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5" name="Line 31"/>
            <p:cNvSpPr>
              <a:spLocks noChangeShapeType="1"/>
            </p:cNvSpPr>
            <p:nvPr/>
          </p:nvSpPr>
          <p:spPr bwMode="auto">
            <a:xfrm flipV="1">
              <a:off x="4495800" y="2590800"/>
              <a:ext cx="609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6" name="Line 32"/>
            <p:cNvSpPr>
              <a:spLocks noChangeShapeType="1"/>
            </p:cNvSpPr>
            <p:nvPr/>
          </p:nvSpPr>
          <p:spPr bwMode="auto">
            <a:xfrm flipH="1" flipV="1">
              <a:off x="51054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7" name="Line 33"/>
            <p:cNvSpPr>
              <a:spLocks noChangeShapeType="1"/>
            </p:cNvSpPr>
            <p:nvPr/>
          </p:nvSpPr>
          <p:spPr bwMode="auto">
            <a:xfrm flipH="1" flipV="1">
              <a:off x="3733800" y="2590800"/>
              <a:ext cx="762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8" name="Line 34"/>
            <p:cNvSpPr>
              <a:spLocks noChangeShapeType="1"/>
            </p:cNvSpPr>
            <p:nvPr/>
          </p:nvSpPr>
          <p:spPr bwMode="auto">
            <a:xfrm flipH="1" flipV="1">
              <a:off x="3886200" y="2514600"/>
              <a:ext cx="1587500" cy="666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9" name="Line 35"/>
            <p:cNvSpPr>
              <a:spLocks noChangeShapeType="1"/>
            </p:cNvSpPr>
            <p:nvPr/>
          </p:nvSpPr>
          <p:spPr bwMode="auto">
            <a:xfrm flipV="1">
              <a:off x="1752600" y="2057400"/>
              <a:ext cx="0" cy="2438400"/>
            </a:xfrm>
            <a:prstGeom prst="line">
              <a:avLst/>
            </a:prstGeom>
            <a:noFill/>
            <a:ln w="38100">
              <a:solidFill>
                <a:srgbClr val="1CF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304" name="Rectangle 40"/>
            <p:cNvSpPr>
              <a:spLocks noChangeArrowheads="1"/>
            </p:cNvSpPr>
            <p:nvPr/>
          </p:nvSpPr>
          <p:spPr bwMode="auto">
            <a:xfrm>
              <a:off x="3325813" y="1524000"/>
              <a:ext cx="9826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OUTPUTS</a:t>
              </a:r>
            </a:p>
          </p:txBody>
        </p:sp>
        <p:sp>
          <p:nvSpPr>
            <p:cNvPr id="651305" name="Rectangle 41"/>
            <p:cNvSpPr>
              <a:spLocks noChangeArrowheads="1"/>
            </p:cNvSpPr>
            <p:nvPr/>
          </p:nvSpPr>
          <p:spPr bwMode="auto">
            <a:xfrm>
              <a:off x="5562600" y="2743200"/>
              <a:ext cx="1285875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Hidden Units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2709333" y="21717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1563688" y="2400300"/>
              <a:ext cx="1179512" cy="12382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352800" y="3214688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4244975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6388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5223933" y="32004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40386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886075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057400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48768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4004733" y="4141261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971800"/>
            <a:ext cx="1032475" cy="59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4538" y="5216730"/>
            <a:ext cx="673528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Now, compute the nonlinear activation function of </a:t>
            </a:r>
            <a:r>
              <a:rPr lang="en-US" sz="2400" i="1" dirty="0" err="1" smtClean="0">
                <a:latin typeface="Times New Roman"/>
                <a:cs typeface="Times New Roman"/>
              </a:rPr>
              <a:t>a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j</a:t>
            </a:r>
            <a:endParaRPr lang="en-US" sz="2400" i="1" baseline="-25000" dirty="0" smtClean="0">
              <a:latin typeface="Times New Roman"/>
              <a:cs typeface="Times New Roman"/>
            </a:endParaRP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(could be logistic, </a:t>
            </a:r>
            <a:r>
              <a:rPr lang="en-US" sz="2400" dirty="0" err="1" smtClean="0">
                <a:latin typeface="Times New Roman"/>
                <a:cs typeface="Times New Roman"/>
              </a:rPr>
              <a:t>tanh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ReLU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  <a:p>
            <a:pPr algn="ctr"/>
            <a:r>
              <a:rPr lang="en-US" sz="2400" i="1" dirty="0" err="1" smtClean="0">
                <a:latin typeface="Times New Roman"/>
                <a:cs typeface="Times New Roman"/>
              </a:rPr>
              <a:t>z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 is the </a:t>
            </a:r>
            <a:r>
              <a:rPr lang="en-US" sz="2400" i="1" dirty="0" smtClean="0">
                <a:latin typeface="Times New Roman"/>
                <a:cs typeface="Times New Roman"/>
              </a:rPr>
              <a:t>output </a:t>
            </a:r>
            <a:r>
              <a:rPr lang="en-US" sz="2400" dirty="0" smtClean="0">
                <a:latin typeface="Times New Roman"/>
                <a:cs typeface="Times New Roman"/>
              </a:rPr>
              <a:t>of the hidden unit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4" idx="2"/>
            <a:endCxn id="44" idx="6"/>
          </p:cNvCxnSpPr>
          <p:nvPr/>
        </p:nvCxnSpPr>
        <p:spPr>
          <a:xfrm>
            <a:off x="1563688" y="3019425"/>
            <a:ext cx="1179512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2565400"/>
            <a:ext cx="863601" cy="3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 smtClean="0"/>
              <a:t>Ok, now we have the activations of the hidden units...</a:t>
            </a:r>
            <a:endParaRPr lang="en-US" dirty="0" smtClean="0">
              <a:cs typeface="+mj-cs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sp>
        <p:nvSpPr>
          <p:cNvPr id="651273" name="Oval 9"/>
          <p:cNvSpPr>
            <a:spLocks noChangeArrowheads="1"/>
          </p:cNvSpPr>
          <p:nvPr/>
        </p:nvSpPr>
        <p:spPr bwMode="auto">
          <a:xfrm>
            <a:off x="3505200" y="2133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78" name="Rectangle 14"/>
          <p:cNvSpPr>
            <a:spLocks noChangeArrowheads="1"/>
          </p:cNvSpPr>
          <p:nvPr/>
        </p:nvSpPr>
        <p:spPr bwMode="auto">
          <a:xfrm>
            <a:off x="4232275" y="1943100"/>
            <a:ext cx="5254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79" name="Rectangle 15"/>
          <p:cNvSpPr>
            <a:spLocks noChangeArrowheads="1"/>
          </p:cNvSpPr>
          <p:nvPr/>
        </p:nvSpPr>
        <p:spPr bwMode="auto">
          <a:xfrm>
            <a:off x="4757737" y="4076700"/>
            <a:ext cx="525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81" name="Line 17"/>
          <p:cNvSpPr>
            <a:spLocks noChangeShapeType="1"/>
          </p:cNvSpPr>
          <p:nvPr/>
        </p:nvSpPr>
        <p:spPr bwMode="auto">
          <a:xfrm flipV="1">
            <a:off x="2286000" y="36576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3" name="Line 19"/>
          <p:cNvSpPr>
            <a:spLocks noChangeShapeType="1"/>
          </p:cNvSpPr>
          <p:nvPr/>
        </p:nvSpPr>
        <p:spPr bwMode="auto">
          <a:xfrm flipH="1" flipV="1">
            <a:off x="2590800" y="36576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4" name="Line 20"/>
          <p:cNvSpPr>
            <a:spLocks noChangeShapeType="1"/>
          </p:cNvSpPr>
          <p:nvPr/>
        </p:nvSpPr>
        <p:spPr bwMode="auto">
          <a:xfrm flipV="1">
            <a:off x="4257675" y="3657600"/>
            <a:ext cx="228600" cy="530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5" name="Line 21"/>
          <p:cNvSpPr>
            <a:spLocks noChangeShapeType="1"/>
          </p:cNvSpPr>
          <p:nvPr/>
        </p:nvSpPr>
        <p:spPr bwMode="auto">
          <a:xfrm flipV="1">
            <a:off x="3124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6" name="Line 22"/>
          <p:cNvSpPr>
            <a:spLocks noChangeShapeType="1"/>
          </p:cNvSpPr>
          <p:nvPr/>
        </p:nvSpPr>
        <p:spPr bwMode="auto">
          <a:xfrm flipV="1">
            <a:off x="3124200" y="365760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7" name="Line 23"/>
          <p:cNvSpPr>
            <a:spLocks noChangeShapeType="1"/>
          </p:cNvSpPr>
          <p:nvPr/>
        </p:nvSpPr>
        <p:spPr bwMode="auto">
          <a:xfrm flipH="1" flipV="1">
            <a:off x="5562600" y="3581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8" name="Line 24"/>
          <p:cNvSpPr>
            <a:spLocks noChangeShapeType="1"/>
          </p:cNvSpPr>
          <p:nvPr/>
        </p:nvSpPr>
        <p:spPr bwMode="auto">
          <a:xfrm flipV="1">
            <a:off x="4267200" y="3657598"/>
            <a:ext cx="1143000" cy="530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9" name="Line 25"/>
          <p:cNvSpPr>
            <a:spLocks noChangeShapeType="1"/>
          </p:cNvSpPr>
          <p:nvPr/>
        </p:nvSpPr>
        <p:spPr bwMode="auto">
          <a:xfrm flipH="1" flipV="1">
            <a:off x="4648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0" name="Line 26"/>
          <p:cNvSpPr>
            <a:spLocks noChangeShapeType="1"/>
          </p:cNvSpPr>
          <p:nvPr/>
        </p:nvSpPr>
        <p:spPr bwMode="auto">
          <a:xfrm flipV="1">
            <a:off x="2286000" y="3505200"/>
            <a:ext cx="2971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1" name="Line 27"/>
          <p:cNvSpPr>
            <a:spLocks noChangeShapeType="1"/>
          </p:cNvSpPr>
          <p:nvPr/>
        </p:nvSpPr>
        <p:spPr bwMode="auto">
          <a:xfrm flipV="1">
            <a:off x="25146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2" name="Line 28"/>
          <p:cNvSpPr>
            <a:spLocks noChangeShapeType="1"/>
          </p:cNvSpPr>
          <p:nvPr/>
        </p:nvSpPr>
        <p:spPr bwMode="auto">
          <a:xfrm flipV="1">
            <a:off x="2540000" y="2590800"/>
            <a:ext cx="1117600" cy="577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3" name="Line 29"/>
          <p:cNvSpPr>
            <a:spLocks noChangeShapeType="1"/>
          </p:cNvSpPr>
          <p:nvPr/>
        </p:nvSpPr>
        <p:spPr bwMode="auto">
          <a:xfrm flipH="1" flipV="1">
            <a:off x="2971800" y="2590800"/>
            <a:ext cx="63500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4" name="Line 30"/>
          <p:cNvSpPr>
            <a:spLocks noChangeShapeType="1"/>
          </p:cNvSpPr>
          <p:nvPr/>
        </p:nvSpPr>
        <p:spPr bwMode="auto">
          <a:xfrm flipV="1">
            <a:off x="3581400" y="2590800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5" name="Line 31"/>
          <p:cNvSpPr>
            <a:spLocks noChangeShapeType="1"/>
          </p:cNvSpPr>
          <p:nvPr/>
        </p:nvSpPr>
        <p:spPr bwMode="auto">
          <a:xfrm flipV="1">
            <a:off x="4495800" y="259080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6" name="Line 32"/>
          <p:cNvSpPr>
            <a:spLocks noChangeShapeType="1"/>
          </p:cNvSpPr>
          <p:nvPr/>
        </p:nvSpPr>
        <p:spPr bwMode="auto">
          <a:xfrm flipH="1" flipV="1">
            <a:off x="51054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7" name="Line 33"/>
          <p:cNvSpPr>
            <a:spLocks noChangeShapeType="1"/>
          </p:cNvSpPr>
          <p:nvPr/>
        </p:nvSpPr>
        <p:spPr bwMode="auto">
          <a:xfrm flipH="1" flipV="1">
            <a:off x="3733800" y="25908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8" name="Line 34"/>
          <p:cNvSpPr>
            <a:spLocks noChangeShapeType="1"/>
          </p:cNvSpPr>
          <p:nvPr/>
        </p:nvSpPr>
        <p:spPr bwMode="auto">
          <a:xfrm flipH="1" flipV="1">
            <a:off x="3886200" y="2514600"/>
            <a:ext cx="158750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9" name="Line 35"/>
          <p:cNvSpPr>
            <a:spLocks noChangeShapeType="1"/>
          </p:cNvSpPr>
          <p:nvPr/>
        </p:nvSpPr>
        <p:spPr bwMode="auto">
          <a:xfrm flipV="1">
            <a:off x="1752600" y="2057400"/>
            <a:ext cx="0" cy="2438400"/>
          </a:xfrm>
          <a:prstGeom prst="line">
            <a:avLst/>
          </a:prstGeom>
          <a:noFill/>
          <a:ln w="38100">
            <a:solidFill>
              <a:srgbClr val="1CFF2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4" name="Rectangle 40"/>
          <p:cNvSpPr>
            <a:spLocks noChangeArrowheads="1"/>
          </p:cNvSpPr>
          <p:nvPr/>
        </p:nvSpPr>
        <p:spPr bwMode="auto">
          <a:xfrm>
            <a:off x="3325813" y="1524000"/>
            <a:ext cx="9826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OUTPUTS</a:t>
            </a:r>
          </a:p>
        </p:txBody>
      </p:sp>
      <p:sp>
        <p:nvSpPr>
          <p:cNvPr id="651305" name="Rectangle 41"/>
          <p:cNvSpPr>
            <a:spLocks noChangeArrowheads="1"/>
          </p:cNvSpPr>
          <p:nvPr/>
        </p:nvSpPr>
        <p:spPr bwMode="auto">
          <a:xfrm>
            <a:off x="5562600" y="2743200"/>
            <a:ext cx="12858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Hidden Units</a:t>
            </a: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2709333" y="21717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352800" y="3214688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6" name="Oval 9"/>
          <p:cNvSpPr>
            <a:spLocks noChangeArrowheads="1"/>
          </p:cNvSpPr>
          <p:nvPr/>
        </p:nvSpPr>
        <p:spPr bwMode="auto">
          <a:xfrm>
            <a:off x="4244975" y="318135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56388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5223933" y="32004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40386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2886075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2057400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4876800" y="2133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2743200" y="31242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237208" y="3162300"/>
            <a:ext cx="520700" cy="514350"/>
            <a:chOff x="1563688" y="2400300"/>
            <a:chExt cx="1179512" cy="1238250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1563688" y="2400300"/>
              <a:ext cx="1179512" cy="12382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63688" y="2565400"/>
              <a:ext cx="1179512" cy="1003300"/>
              <a:chOff x="1563688" y="2565400"/>
              <a:chExt cx="1179512" cy="10033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200" y="2971800"/>
                <a:ext cx="1032475" cy="59690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>
                <a:stCxn id="44" idx="2"/>
                <a:endCxn id="44" idx="6"/>
              </p:cNvCxnSpPr>
              <p:nvPr/>
            </p:nvCxnSpPr>
            <p:spPr>
              <a:xfrm>
                <a:off x="1563688" y="3019425"/>
                <a:ext cx="1179512" cy="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199" y="2565400"/>
                <a:ext cx="863601" cy="339272"/>
              </a:xfrm>
              <a:prstGeom prst="rect">
                <a:avLst/>
              </a:prstGeom>
            </p:spPr>
          </p:pic>
        </p:grp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0386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793067" y="3133725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676775" y="310515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3</a:t>
            </a:r>
            <a:endParaRPr lang="en-US" sz="2400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3200400" y="35814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5626100" y="31623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err="1" smtClean="0"/>
              <a:t>z</a:t>
            </a:r>
            <a:r>
              <a:rPr lang="en-US" sz="2400" i="1" baseline="-25000" dirty="0" err="1"/>
              <a:t>M</a:t>
            </a:r>
            <a:endParaRPr lang="en-US" sz="2400" i="1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1358351" y="3230880"/>
            <a:ext cx="69904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=1</a:t>
            </a:r>
            <a:endParaRPr lang="en-US" sz="2400" dirty="0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1752600" y="2400300"/>
            <a:ext cx="990600" cy="78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 flipV="1">
            <a:off x="1752600" y="2527300"/>
            <a:ext cx="1803400" cy="673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9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Now, compute the net input to the output </a:t>
            </a:r>
            <a:r>
              <a:rPr lang="en-US" sz="3200" dirty="0" smtClean="0">
                <a:latin typeface="Times New Roman"/>
                <a:cs typeface="Times New Roman"/>
              </a:rPr>
              <a:t>units...</a:t>
            </a:r>
            <a:endParaRPr lang="en-US" sz="3200" i="1" baseline="-25000" dirty="0">
              <a:latin typeface="Times New Roman"/>
              <a:cs typeface="Times New Roman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462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4758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6930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INPUTS</a:t>
            </a:r>
          </a:p>
        </p:txBody>
      </p:sp>
      <p:sp>
        <p:nvSpPr>
          <p:cNvPr id="651273" name="Oval 9"/>
          <p:cNvSpPr>
            <a:spLocks noChangeArrowheads="1"/>
          </p:cNvSpPr>
          <p:nvPr/>
        </p:nvSpPr>
        <p:spPr bwMode="auto">
          <a:xfrm>
            <a:off x="3505200" y="2133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78" name="Rectangle 14"/>
          <p:cNvSpPr>
            <a:spLocks noChangeArrowheads="1"/>
          </p:cNvSpPr>
          <p:nvPr/>
        </p:nvSpPr>
        <p:spPr bwMode="auto">
          <a:xfrm>
            <a:off x="4232275" y="1943100"/>
            <a:ext cx="5254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79" name="Rectangle 15"/>
          <p:cNvSpPr>
            <a:spLocks noChangeArrowheads="1"/>
          </p:cNvSpPr>
          <p:nvPr/>
        </p:nvSpPr>
        <p:spPr bwMode="auto">
          <a:xfrm>
            <a:off x="4757737" y="4076700"/>
            <a:ext cx="525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81" name="Line 17"/>
          <p:cNvSpPr>
            <a:spLocks noChangeShapeType="1"/>
          </p:cNvSpPr>
          <p:nvPr/>
        </p:nvSpPr>
        <p:spPr bwMode="auto">
          <a:xfrm flipV="1">
            <a:off x="2286000" y="36576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3" name="Line 19"/>
          <p:cNvSpPr>
            <a:spLocks noChangeShapeType="1"/>
          </p:cNvSpPr>
          <p:nvPr/>
        </p:nvSpPr>
        <p:spPr bwMode="auto">
          <a:xfrm flipH="1" flipV="1">
            <a:off x="2590800" y="36576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4" name="Line 20"/>
          <p:cNvSpPr>
            <a:spLocks noChangeShapeType="1"/>
          </p:cNvSpPr>
          <p:nvPr/>
        </p:nvSpPr>
        <p:spPr bwMode="auto">
          <a:xfrm flipV="1">
            <a:off x="4257675" y="3657600"/>
            <a:ext cx="228600" cy="530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5" name="Line 21"/>
          <p:cNvSpPr>
            <a:spLocks noChangeShapeType="1"/>
          </p:cNvSpPr>
          <p:nvPr/>
        </p:nvSpPr>
        <p:spPr bwMode="auto">
          <a:xfrm flipV="1">
            <a:off x="3124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6" name="Line 22"/>
          <p:cNvSpPr>
            <a:spLocks noChangeShapeType="1"/>
          </p:cNvSpPr>
          <p:nvPr/>
        </p:nvSpPr>
        <p:spPr bwMode="auto">
          <a:xfrm flipV="1">
            <a:off x="3124200" y="365760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7" name="Line 23"/>
          <p:cNvSpPr>
            <a:spLocks noChangeShapeType="1"/>
          </p:cNvSpPr>
          <p:nvPr/>
        </p:nvSpPr>
        <p:spPr bwMode="auto">
          <a:xfrm flipH="1" flipV="1">
            <a:off x="5562600" y="3581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8" name="Line 24"/>
          <p:cNvSpPr>
            <a:spLocks noChangeShapeType="1"/>
          </p:cNvSpPr>
          <p:nvPr/>
        </p:nvSpPr>
        <p:spPr bwMode="auto">
          <a:xfrm flipV="1">
            <a:off x="4267200" y="3657598"/>
            <a:ext cx="1143000" cy="530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9" name="Line 25"/>
          <p:cNvSpPr>
            <a:spLocks noChangeShapeType="1"/>
          </p:cNvSpPr>
          <p:nvPr/>
        </p:nvSpPr>
        <p:spPr bwMode="auto">
          <a:xfrm flipH="1" flipV="1">
            <a:off x="4648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0" name="Line 26"/>
          <p:cNvSpPr>
            <a:spLocks noChangeShapeType="1"/>
          </p:cNvSpPr>
          <p:nvPr/>
        </p:nvSpPr>
        <p:spPr bwMode="auto">
          <a:xfrm flipV="1">
            <a:off x="2286000" y="3505200"/>
            <a:ext cx="2971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1" name="Line 27"/>
          <p:cNvSpPr>
            <a:spLocks noChangeShapeType="1"/>
          </p:cNvSpPr>
          <p:nvPr/>
        </p:nvSpPr>
        <p:spPr bwMode="auto">
          <a:xfrm flipV="1">
            <a:off x="25146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2" name="Line 28"/>
          <p:cNvSpPr>
            <a:spLocks noChangeShapeType="1"/>
          </p:cNvSpPr>
          <p:nvPr/>
        </p:nvSpPr>
        <p:spPr bwMode="auto">
          <a:xfrm flipV="1">
            <a:off x="2540000" y="2590800"/>
            <a:ext cx="1117600" cy="577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3" name="Line 29"/>
          <p:cNvSpPr>
            <a:spLocks noChangeShapeType="1"/>
          </p:cNvSpPr>
          <p:nvPr/>
        </p:nvSpPr>
        <p:spPr bwMode="auto">
          <a:xfrm flipH="1" flipV="1">
            <a:off x="2971800" y="2590800"/>
            <a:ext cx="63500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4" name="Line 30"/>
          <p:cNvSpPr>
            <a:spLocks noChangeShapeType="1"/>
          </p:cNvSpPr>
          <p:nvPr/>
        </p:nvSpPr>
        <p:spPr bwMode="auto">
          <a:xfrm flipV="1">
            <a:off x="3581400" y="2590800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5" name="Line 31"/>
          <p:cNvSpPr>
            <a:spLocks noChangeShapeType="1"/>
          </p:cNvSpPr>
          <p:nvPr/>
        </p:nvSpPr>
        <p:spPr bwMode="auto">
          <a:xfrm flipV="1">
            <a:off x="4495800" y="259080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6" name="Line 32"/>
          <p:cNvSpPr>
            <a:spLocks noChangeShapeType="1"/>
          </p:cNvSpPr>
          <p:nvPr/>
        </p:nvSpPr>
        <p:spPr bwMode="auto">
          <a:xfrm flipH="1" flipV="1">
            <a:off x="51054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7" name="Line 33"/>
          <p:cNvSpPr>
            <a:spLocks noChangeShapeType="1"/>
          </p:cNvSpPr>
          <p:nvPr/>
        </p:nvSpPr>
        <p:spPr bwMode="auto">
          <a:xfrm flipH="1" flipV="1">
            <a:off x="3733800" y="25908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8" name="Line 34"/>
          <p:cNvSpPr>
            <a:spLocks noChangeShapeType="1"/>
          </p:cNvSpPr>
          <p:nvPr/>
        </p:nvSpPr>
        <p:spPr bwMode="auto">
          <a:xfrm flipH="1" flipV="1">
            <a:off x="3886200" y="2514600"/>
            <a:ext cx="158750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9" name="Line 35"/>
          <p:cNvSpPr>
            <a:spLocks noChangeShapeType="1"/>
          </p:cNvSpPr>
          <p:nvPr/>
        </p:nvSpPr>
        <p:spPr bwMode="auto">
          <a:xfrm flipV="1">
            <a:off x="1752600" y="2057400"/>
            <a:ext cx="0" cy="2438400"/>
          </a:xfrm>
          <a:prstGeom prst="line">
            <a:avLst/>
          </a:prstGeom>
          <a:noFill/>
          <a:ln w="38100">
            <a:solidFill>
              <a:srgbClr val="1CFF2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4" name="Rectangle 40"/>
          <p:cNvSpPr>
            <a:spLocks noChangeArrowheads="1"/>
          </p:cNvSpPr>
          <p:nvPr/>
        </p:nvSpPr>
        <p:spPr bwMode="auto">
          <a:xfrm>
            <a:off x="3325813" y="1524000"/>
            <a:ext cx="8993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OUTPUTS</a:t>
            </a:r>
          </a:p>
        </p:txBody>
      </p:sp>
      <p:sp>
        <p:nvSpPr>
          <p:cNvPr id="651305" name="Rectangle 41"/>
          <p:cNvSpPr>
            <a:spLocks noChangeArrowheads="1"/>
          </p:cNvSpPr>
          <p:nvPr/>
        </p:nvSpPr>
        <p:spPr bwMode="auto">
          <a:xfrm>
            <a:off x="5562600" y="2743200"/>
            <a:ext cx="12182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 smtClean="0">
                <a:cs typeface="+mn-cs"/>
              </a:rPr>
              <a:t>Hidden </a:t>
            </a:r>
            <a:r>
              <a:rPr lang="en-US" sz="1800" dirty="0">
                <a:cs typeface="+mn-cs"/>
              </a:rPr>
              <a:t>Units</a:t>
            </a: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2709333" y="21717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352800" y="3214688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6" name="Oval 9"/>
          <p:cNvSpPr>
            <a:spLocks noChangeArrowheads="1"/>
          </p:cNvSpPr>
          <p:nvPr/>
        </p:nvSpPr>
        <p:spPr bwMode="auto">
          <a:xfrm>
            <a:off x="4244975" y="318135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56388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5223933" y="32004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40386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2886075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2057400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4876800" y="1168400"/>
            <a:ext cx="1485900" cy="1422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2743200" y="31242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237208" y="3162300"/>
            <a:ext cx="520700" cy="514350"/>
            <a:chOff x="1563688" y="2400300"/>
            <a:chExt cx="1179512" cy="1238250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1563688" y="2400300"/>
              <a:ext cx="1179512" cy="12382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63688" y="2565400"/>
              <a:ext cx="1179512" cy="1003300"/>
              <a:chOff x="1563688" y="2565400"/>
              <a:chExt cx="1179512" cy="10033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200" y="2971800"/>
                <a:ext cx="1032475" cy="59690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>
                <a:stCxn id="44" idx="2"/>
                <a:endCxn id="44" idx="6"/>
              </p:cNvCxnSpPr>
              <p:nvPr/>
            </p:nvCxnSpPr>
            <p:spPr>
              <a:xfrm>
                <a:off x="1563688" y="3019425"/>
                <a:ext cx="1179512" cy="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199" y="2565400"/>
                <a:ext cx="863601" cy="339272"/>
              </a:xfrm>
              <a:prstGeom prst="rect">
                <a:avLst/>
              </a:prstGeom>
            </p:spPr>
          </p:pic>
        </p:grp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0386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793067" y="3133725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676775" y="310515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3</a:t>
            </a:r>
            <a:endParaRPr lang="en-US" sz="2400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3200400" y="35814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5626100" y="31623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err="1" smtClean="0"/>
              <a:t>z</a:t>
            </a:r>
            <a:r>
              <a:rPr lang="en-US" sz="2400" i="1" baseline="-25000" dirty="0" err="1"/>
              <a:t>M</a:t>
            </a:r>
            <a:endParaRPr lang="en-US" sz="2400" i="1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1358351" y="3230880"/>
            <a:ext cx="69904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=1</a:t>
            </a:r>
            <a:endParaRPr lang="en-US" sz="2400" dirty="0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1752600" y="2400300"/>
            <a:ext cx="990600" cy="78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 flipV="1">
            <a:off x="1752600" y="2527300"/>
            <a:ext cx="1803400" cy="673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63248" y="5216730"/>
            <a:ext cx="7677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ompute the weighted sum of the inputs to the output units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Call that </a:t>
            </a:r>
            <a:r>
              <a:rPr lang="en-US" sz="2400" i="1" dirty="0" err="1" smtClean="0">
                <a:latin typeface="Times New Roman"/>
                <a:cs typeface="Times New Roman"/>
              </a:rPr>
              <a:t>a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as before (the </a:t>
            </a:r>
            <a:r>
              <a:rPr lang="en-US" sz="2400" i="1" dirty="0" smtClean="0">
                <a:latin typeface="Times New Roman"/>
                <a:cs typeface="Times New Roman"/>
              </a:rPr>
              <a:t>net input</a:t>
            </a:r>
            <a:r>
              <a:rPr lang="en-US" sz="2400" dirty="0" smtClean="0">
                <a:latin typeface="Times New Roman"/>
                <a:cs typeface="Times New Roman"/>
              </a:rPr>
              <a:t> to the output  unit)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650" y="1853622"/>
            <a:ext cx="1104900" cy="636155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52" idx="2"/>
            <a:endCxn id="52" idx="6"/>
          </p:cNvCxnSpPr>
          <p:nvPr/>
        </p:nvCxnSpPr>
        <p:spPr>
          <a:xfrm>
            <a:off x="4876800" y="1879600"/>
            <a:ext cx="14859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Now, compute the net input to the output </a:t>
            </a:r>
            <a:r>
              <a:rPr lang="en-US" sz="3200" dirty="0" smtClean="0">
                <a:latin typeface="Times New Roman"/>
                <a:cs typeface="Times New Roman"/>
              </a:rPr>
              <a:t>units...</a:t>
            </a:r>
            <a:endParaRPr lang="en-US" sz="3200" i="1" baseline="-25000" dirty="0">
              <a:latin typeface="Times New Roman"/>
              <a:cs typeface="Times New Roman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462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4758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6930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INPUTS</a:t>
            </a:r>
          </a:p>
        </p:txBody>
      </p:sp>
      <p:sp>
        <p:nvSpPr>
          <p:cNvPr id="651273" name="Oval 9"/>
          <p:cNvSpPr>
            <a:spLocks noChangeArrowheads="1"/>
          </p:cNvSpPr>
          <p:nvPr/>
        </p:nvSpPr>
        <p:spPr bwMode="auto">
          <a:xfrm>
            <a:off x="3505200" y="2133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78" name="Rectangle 14"/>
          <p:cNvSpPr>
            <a:spLocks noChangeArrowheads="1"/>
          </p:cNvSpPr>
          <p:nvPr/>
        </p:nvSpPr>
        <p:spPr bwMode="auto">
          <a:xfrm>
            <a:off x="4232275" y="1943100"/>
            <a:ext cx="5254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79" name="Rectangle 15"/>
          <p:cNvSpPr>
            <a:spLocks noChangeArrowheads="1"/>
          </p:cNvSpPr>
          <p:nvPr/>
        </p:nvSpPr>
        <p:spPr bwMode="auto">
          <a:xfrm>
            <a:off x="4757737" y="4076700"/>
            <a:ext cx="525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Georgia" charset="0"/>
                <a:cs typeface="+mn-cs"/>
              </a:rPr>
              <a:t>. . .</a:t>
            </a:r>
          </a:p>
        </p:txBody>
      </p:sp>
      <p:sp>
        <p:nvSpPr>
          <p:cNvPr id="651281" name="Line 17"/>
          <p:cNvSpPr>
            <a:spLocks noChangeShapeType="1"/>
          </p:cNvSpPr>
          <p:nvPr/>
        </p:nvSpPr>
        <p:spPr bwMode="auto">
          <a:xfrm flipV="1">
            <a:off x="2286000" y="36576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3" name="Line 19"/>
          <p:cNvSpPr>
            <a:spLocks noChangeShapeType="1"/>
          </p:cNvSpPr>
          <p:nvPr/>
        </p:nvSpPr>
        <p:spPr bwMode="auto">
          <a:xfrm flipH="1" flipV="1">
            <a:off x="2590800" y="36576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4" name="Line 20"/>
          <p:cNvSpPr>
            <a:spLocks noChangeShapeType="1"/>
          </p:cNvSpPr>
          <p:nvPr/>
        </p:nvSpPr>
        <p:spPr bwMode="auto">
          <a:xfrm flipV="1">
            <a:off x="4257675" y="3657600"/>
            <a:ext cx="228600" cy="530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5" name="Line 21"/>
          <p:cNvSpPr>
            <a:spLocks noChangeShapeType="1"/>
          </p:cNvSpPr>
          <p:nvPr/>
        </p:nvSpPr>
        <p:spPr bwMode="auto">
          <a:xfrm flipV="1">
            <a:off x="3124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6" name="Line 22"/>
          <p:cNvSpPr>
            <a:spLocks noChangeShapeType="1"/>
          </p:cNvSpPr>
          <p:nvPr/>
        </p:nvSpPr>
        <p:spPr bwMode="auto">
          <a:xfrm flipV="1">
            <a:off x="3124200" y="365760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7" name="Line 23"/>
          <p:cNvSpPr>
            <a:spLocks noChangeShapeType="1"/>
          </p:cNvSpPr>
          <p:nvPr/>
        </p:nvSpPr>
        <p:spPr bwMode="auto">
          <a:xfrm flipH="1" flipV="1">
            <a:off x="5562600" y="3581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8" name="Line 24"/>
          <p:cNvSpPr>
            <a:spLocks noChangeShapeType="1"/>
          </p:cNvSpPr>
          <p:nvPr/>
        </p:nvSpPr>
        <p:spPr bwMode="auto">
          <a:xfrm flipV="1">
            <a:off x="4267200" y="3657598"/>
            <a:ext cx="1143000" cy="5307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89" name="Line 25"/>
          <p:cNvSpPr>
            <a:spLocks noChangeShapeType="1"/>
          </p:cNvSpPr>
          <p:nvPr/>
        </p:nvSpPr>
        <p:spPr bwMode="auto">
          <a:xfrm flipH="1" flipV="1">
            <a:off x="4648200" y="3581400"/>
            <a:ext cx="1219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0" name="Line 26"/>
          <p:cNvSpPr>
            <a:spLocks noChangeShapeType="1"/>
          </p:cNvSpPr>
          <p:nvPr/>
        </p:nvSpPr>
        <p:spPr bwMode="auto">
          <a:xfrm flipV="1">
            <a:off x="2286000" y="3505200"/>
            <a:ext cx="2971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1" name="Line 27"/>
          <p:cNvSpPr>
            <a:spLocks noChangeShapeType="1"/>
          </p:cNvSpPr>
          <p:nvPr/>
        </p:nvSpPr>
        <p:spPr bwMode="auto">
          <a:xfrm flipV="1">
            <a:off x="25146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2" name="Line 28"/>
          <p:cNvSpPr>
            <a:spLocks noChangeShapeType="1"/>
          </p:cNvSpPr>
          <p:nvPr/>
        </p:nvSpPr>
        <p:spPr bwMode="auto">
          <a:xfrm flipV="1">
            <a:off x="2540000" y="2590800"/>
            <a:ext cx="1117600" cy="577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3" name="Line 29"/>
          <p:cNvSpPr>
            <a:spLocks noChangeShapeType="1"/>
          </p:cNvSpPr>
          <p:nvPr/>
        </p:nvSpPr>
        <p:spPr bwMode="auto">
          <a:xfrm flipH="1" flipV="1">
            <a:off x="2971800" y="2590800"/>
            <a:ext cx="63500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4" name="Line 30"/>
          <p:cNvSpPr>
            <a:spLocks noChangeShapeType="1"/>
          </p:cNvSpPr>
          <p:nvPr/>
        </p:nvSpPr>
        <p:spPr bwMode="auto">
          <a:xfrm flipV="1">
            <a:off x="3581400" y="2590800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5" name="Line 31"/>
          <p:cNvSpPr>
            <a:spLocks noChangeShapeType="1"/>
          </p:cNvSpPr>
          <p:nvPr/>
        </p:nvSpPr>
        <p:spPr bwMode="auto">
          <a:xfrm flipV="1">
            <a:off x="4495800" y="259080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6" name="Line 32"/>
          <p:cNvSpPr>
            <a:spLocks noChangeShapeType="1"/>
          </p:cNvSpPr>
          <p:nvPr/>
        </p:nvSpPr>
        <p:spPr bwMode="auto">
          <a:xfrm flipH="1" flipV="1">
            <a:off x="5105400" y="25908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7" name="Line 33"/>
          <p:cNvSpPr>
            <a:spLocks noChangeShapeType="1"/>
          </p:cNvSpPr>
          <p:nvPr/>
        </p:nvSpPr>
        <p:spPr bwMode="auto">
          <a:xfrm flipH="1" flipV="1">
            <a:off x="3733800" y="25908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8" name="Line 34"/>
          <p:cNvSpPr>
            <a:spLocks noChangeShapeType="1"/>
          </p:cNvSpPr>
          <p:nvPr/>
        </p:nvSpPr>
        <p:spPr bwMode="auto">
          <a:xfrm flipH="1" flipV="1">
            <a:off x="3886200" y="2514600"/>
            <a:ext cx="158750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299" name="Line 35"/>
          <p:cNvSpPr>
            <a:spLocks noChangeShapeType="1"/>
          </p:cNvSpPr>
          <p:nvPr/>
        </p:nvSpPr>
        <p:spPr bwMode="auto">
          <a:xfrm flipV="1">
            <a:off x="1752600" y="2057400"/>
            <a:ext cx="0" cy="2438400"/>
          </a:xfrm>
          <a:prstGeom prst="line">
            <a:avLst/>
          </a:prstGeom>
          <a:noFill/>
          <a:ln w="38100">
            <a:solidFill>
              <a:srgbClr val="1CFF2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4" name="Rectangle 40"/>
          <p:cNvSpPr>
            <a:spLocks noChangeArrowheads="1"/>
          </p:cNvSpPr>
          <p:nvPr/>
        </p:nvSpPr>
        <p:spPr bwMode="auto">
          <a:xfrm>
            <a:off x="3325813" y="1524000"/>
            <a:ext cx="8993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OUTPUTS</a:t>
            </a:r>
          </a:p>
        </p:txBody>
      </p:sp>
      <p:sp>
        <p:nvSpPr>
          <p:cNvPr id="651305" name="Rectangle 41"/>
          <p:cNvSpPr>
            <a:spLocks noChangeArrowheads="1"/>
          </p:cNvSpPr>
          <p:nvPr/>
        </p:nvSpPr>
        <p:spPr bwMode="auto">
          <a:xfrm>
            <a:off x="5562600" y="2743200"/>
            <a:ext cx="12182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 smtClean="0">
                <a:cs typeface="+mn-cs"/>
              </a:rPr>
              <a:t>Hidden </a:t>
            </a:r>
            <a:r>
              <a:rPr lang="en-US" sz="1800" dirty="0">
                <a:cs typeface="+mn-cs"/>
              </a:rPr>
              <a:t>Units</a:t>
            </a: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2709333" y="21717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352800" y="3214688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6" name="Oval 9"/>
          <p:cNvSpPr>
            <a:spLocks noChangeArrowheads="1"/>
          </p:cNvSpPr>
          <p:nvPr/>
        </p:nvSpPr>
        <p:spPr bwMode="auto">
          <a:xfrm>
            <a:off x="4244975" y="318135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56388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5223933" y="32004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4038600" y="4188355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2886075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2057400" y="41910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4876800" y="1168400"/>
            <a:ext cx="1485900" cy="1422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14272"/>
            <a:ext cx="592667" cy="57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x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388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/>
              <a:t>x</a:t>
            </a:r>
            <a:r>
              <a:rPr lang="en-US" sz="2400" i="1" baseline="-25000" dirty="0" err="1"/>
              <a:t>d</a:t>
            </a:r>
            <a:endParaRPr lang="en-US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2743200" y="31242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895600" y="4133322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237208" y="3162300"/>
            <a:ext cx="520700" cy="514350"/>
            <a:chOff x="1563688" y="2400300"/>
            <a:chExt cx="1179512" cy="1238250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1563688" y="2400300"/>
              <a:ext cx="1179512" cy="12382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63688" y="2565400"/>
              <a:ext cx="1179512" cy="1003300"/>
              <a:chOff x="1563688" y="2565400"/>
              <a:chExt cx="1179512" cy="10033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200" y="2971800"/>
                <a:ext cx="1032475" cy="59690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>
                <a:stCxn id="44" idx="2"/>
                <a:endCxn id="44" idx="6"/>
              </p:cNvCxnSpPr>
              <p:nvPr/>
            </p:nvCxnSpPr>
            <p:spPr>
              <a:xfrm>
                <a:off x="1563688" y="3019425"/>
                <a:ext cx="1179512" cy="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199" y="2565400"/>
                <a:ext cx="863601" cy="339272"/>
              </a:xfrm>
              <a:prstGeom prst="rect">
                <a:avLst/>
              </a:prstGeom>
            </p:spPr>
          </p:pic>
        </p:grp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4038600" y="41148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793067" y="3133725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676775" y="310515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3</a:t>
            </a:r>
            <a:endParaRPr lang="en-US" sz="2400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3200400" y="35814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5626100" y="3162300"/>
            <a:ext cx="592667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err="1" smtClean="0"/>
              <a:t>z</a:t>
            </a:r>
            <a:r>
              <a:rPr lang="en-US" sz="2400" i="1" baseline="-25000" dirty="0" err="1"/>
              <a:t>M</a:t>
            </a:r>
            <a:endParaRPr lang="en-US" sz="2400" i="1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1358351" y="3230880"/>
            <a:ext cx="69904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Z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=1</a:t>
            </a:r>
            <a:endParaRPr lang="en-US" sz="2400" dirty="0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1752600" y="2400300"/>
            <a:ext cx="990600" cy="78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 flipV="1">
            <a:off x="1752600" y="2527300"/>
            <a:ext cx="1803400" cy="673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650" y="1853622"/>
            <a:ext cx="1104900" cy="636155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52" idx="2"/>
            <a:endCxn id="52" idx="6"/>
          </p:cNvCxnSpPr>
          <p:nvPr/>
        </p:nvCxnSpPr>
        <p:spPr>
          <a:xfrm>
            <a:off x="4876800" y="1879600"/>
            <a:ext cx="14859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399" y="1390650"/>
            <a:ext cx="1012371" cy="3429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876528" y="5295331"/>
            <a:ext cx="72385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is the activation function of the outputs...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dirty="0" err="1">
                <a:latin typeface="Times New Roman"/>
                <a:cs typeface="Times New Roman"/>
              </a:rPr>
              <a:t>softmax</a:t>
            </a:r>
            <a:r>
              <a:rPr lang="en-US" sz="2800" dirty="0">
                <a:latin typeface="Times New Roman"/>
                <a:cs typeface="Times New Roman"/>
              </a:rPr>
              <a:t>, linear, logistic...)</a:t>
            </a:r>
          </a:p>
        </p:txBody>
      </p:sp>
    </p:spTree>
    <p:extLst>
      <p:ext uri="{BB962C8B-B14F-4D97-AF65-F5344CB8AC3E}">
        <p14:creationId xmlns:p14="http://schemas.microsoft.com/office/powerpoint/2010/main" val="25271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cs typeface="+mj-cs"/>
              </a:rPr>
              <a:t>Backpropagation</a:t>
            </a:r>
            <a:r>
              <a:rPr lang="en-US" dirty="0" smtClean="0">
                <a:cs typeface="+mj-cs"/>
              </a:rPr>
              <a:t> Learning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  <a:sym typeface="Symbol" charset="0"/>
              </a:rPr>
              <a:t>We will still do gradient descent:</a:t>
            </a:r>
          </a:p>
          <a:p>
            <a:pPr>
              <a:defRPr/>
            </a:pPr>
            <a:endParaRPr lang="en-US" dirty="0">
              <a:cs typeface="+mn-cs"/>
              <a:sym typeface="Symbol" charset="0"/>
            </a:endParaRPr>
          </a:p>
          <a:p>
            <a:pPr>
              <a:defRPr/>
            </a:pPr>
            <a:endParaRPr lang="en-US" dirty="0" smtClean="0">
              <a:cs typeface="+mn-cs"/>
              <a:sym typeface="Symbol" charset="0"/>
            </a:endParaRPr>
          </a:p>
          <a:p>
            <a:pPr>
              <a:defRPr/>
            </a:pPr>
            <a:r>
              <a:rPr lang="en-US" dirty="0" smtClean="0">
                <a:cs typeface="+mn-cs"/>
                <a:sym typeface="Symbol" charset="0"/>
              </a:rPr>
              <a:t>But </a:t>
            </a:r>
            <a:r>
              <a:rPr lang="en-US" dirty="0">
                <a:cs typeface="+mn-cs"/>
                <a:sym typeface="Symbol" charset="0"/>
              </a:rPr>
              <a:t>n</a:t>
            </a:r>
            <a:r>
              <a:rPr lang="en-US" dirty="0" smtClean="0">
                <a:cs typeface="+mn-cs"/>
                <a:sym typeface="Symbol" charset="0"/>
              </a:rPr>
              <a:t>ow, we need to take into account the hidden units!</a:t>
            </a:r>
          </a:p>
          <a:p>
            <a:pPr marL="0" indent="0">
              <a:buNone/>
              <a:defRPr/>
            </a:pPr>
            <a:endParaRPr lang="en-US" dirty="0" smtClean="0">
              <a:cs typeface="+mn-cs"/>
              <a:sym typeface="Symbol" charset="0"/>
            </a:endParaRPr>
          </a:p>
          <a:p>
            <a:pPr>
              <a:defRPr/>
            </a:pPr>
            <a:r>
              <a:rPr lang="en-US" b="1" dirty="0" smtClean="0">
                <a:cs typeface="+mn-cs"/>
                <a:sym typeface="Symbol" charset="0"/>
              </a:rPr>
              <a:t>Notation</a:t>
            </a:r>
            <a:r>
              <a:rPr lang="en-US" dirty="0" smtClean="0">
                <a:cs typeface="+mn-cs"/>
                <a:sym typeface="Symbol" charset="0"/>
              </a:rPr>
              <a:t>: </a:t>
            </a:r>
            <a:r>
              <a:rPr lang="en-US" i="1" dirty="0" err="1" smtClean="0">
                <a:cs typeface="+mn-cs"/>
                <a:sym typeface="Symbol" charset="0"/>
              </a:rPr>
              <a:t>z</a:t>
            </a:r>
            <a:r>
              <a:rPr lang="en-US" i="1" baseline="-25000" dirty="0" err="1">
                <a:cs typeface="+mn-cs"/>
                <a:sym typeface="Symbol" charset="0"/>
              </a:rPr>
              <a:t>i</a:t>
            </a:r>
            <a:r>
              <a:rPr lang="en-US" i="1" baseline="-25000" dirty="0" smtClean="0">
                <a:cs typeface="+mn-cs"/>
                <a:sym typeface="Symbol" charset="0"/>
              </a:rPr>
              <a:t> </a:t>
            </a:r>
            <a:r>
              <a:rPr lang="en-US" dirty="0" smtClean="0">
                <a:cs typeface="+mn-cs"/>
                <a:sym typeface="Symbol" charset="0"/>
              </a:rPr>
              <a:t>will mean </a:t>
            </a:r>
            <a:r>
              <a:rPr lang="en-US" i="1" dirty="0" smtClean="0">
                <a:cs typeface="+mn-cs"/>
                <a:sym typeface="Symbol" charset="0"/>
              </a:rPr>
              <a:t>either</a:t>
            </a:r>
            <a:r>
              <a:rPr lang="en-US" dirty="0" smtClean="0">
                <a:cs typeface="+mn-cs"/>
                <a:sym typeface="Symbol" charset="0"/>
              </a:rPr>
              <a:t> the output of a hidden unit, or an input.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943100"/>
            <a:ext cx="2819400" cy="14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7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The picture to have in mind: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cs typeface="+mn-cs"/>
                <a:sym typeface="Symbol" charset="0"/>
              </a:rPr>
              <a:t>Notation</a:t>
            </a:r>
            <a:r>
              <a:rPr lang="en-US" dirty="0" smtClean="0">
                <a:cs typeface="+mn-cs"/>
                <a:sym typeface="Symbol" charset="0"/>
              </a:rPr>
              <a:t>: </a:t>
            </a:r>
            <a:r>
              <a:rPr lang="en-US" i="1" dirty="0" err="1" smtClean="0">
                <a:cs typeface="+mn-cs"/>
                <a:sym typeface="Symbol" charset="0"/>
              </a:rPr>
              <a:t>z</a:t>
            </a:r>
            <a:r>
              <a:rPr lang="en-US" i="1" baseline="-25000" dirty="0" err="1">
                <a:cs typeface="+mn-cs"/>
                <a:sym typeface="Symbol" charset="0"/>
              </a:rPr>
              <a:t>i</a:t>
            </a:r>
            <a:r>
              <a:rPr lang="en-US" i="1" baseline="-25000" dirty="0" smtClean="0">
                <a:cs typeface="+mn-cs"/>
                <a:sym typeface="Symbol" charset="0"/>
              </a:rPr>
              <a:t> </a:t>
            </a:r>
            <a:r>
              <a:rPr lang="en-US" dirty="0" smtClean="0">
                <a:cs typeface="+mn-cs"/>
                <a:sym typeface="Symbol" charset="0"/>
              </a:rPr>
              <a:t>will mean </a:t>
            </a:r>
            <a:r>
              <a:rPr lang="en-US" i="1" dirty="0" smtClean="0">
                <a:cs typeface="+mn-cs"/>
                <a:sym typeface="Symbol" charset="0"/>
              </a:rPr>
              <a:t>either</a:t>
            </a:r>
            <a:r>
              <a:rPr lang="en-US" dirty="0" smtClean="0">
                <a:cs typeface="+mn-cs"/>
                <a:sym typeface="Symbol" charset="0"/>
              </a:rPr>
              <a:t> the output of a hidden unit, or an input.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10935" y="2499986"/>
            <a:ext cx="6231467" cy="1794932"/>
            <a:chOff x="1016001" y="4097867"/>
            <a:chExt cx="6231467" cy="1794932"/>
          </a:xfrm>
        </p:grpSpPr>
        <p:sp>
          <p:nvSpPr>
            <p:cNvPr id="2" name="Oval 1"/>
            <p:cNvSpPr/>
            <p:nvPr/>
          </p:nvSpPr>
          <p:spPr>
            <a:xfrm>
              <a:off x="1016001" y="4097867"/>
              <a:ext cx="1794934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520268" y="4097867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2" idx="6"/>
              <a:endCxn id="8" idx="2"/>
            </p:cNvCxnSpPr>
            <p:nvPr/>
          </p:nvCxnSpPr>
          <p:spPr>
            <a:xfrm>
              <a:off x="2810935" y="4995333"/>
              <a:ext cx="2709333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016001" y="4547624"/>
              <a:ext cx="20885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z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i</a:t>
              </a:r>
              <a:r>
                <a:rPr lang="en-US" sz="4400" dirty="0" smtClean="0">
                  <a:latin typeface="Times New Roman"/>
                  <a:cs typeface="Times New Roman"/>
                </a:rPr>
                <a:t>=</a:t>
              </a:r>
              <a:r>
                <a:rPr lang="en-US" sz="4400" i="1" dirty="0" smtClean="0">
                  <a:latin typeface="Times New Roman"/>
                  <a:cs typeface="Times New Roman"/>
                </a:rPr>
                <a:t>g</a:t>
              </a:r>
              <a:r>
                <a:rPr lang="en-US" sz="4400" dirty="0" smtClean="0">
                  <a:latin typeface="Times New Roman"/>
                  <a:cs typeface="Times New Roman"/>
                </a:rPr>
                <a:t>(</a:t>
              </a:r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>
                  <a:latin typeface="Times New Roman"/>
                  <a:cs typeface="Times New Roman"/>
                </a:rPr>
                <a:t>i</a:t>
              </a:r>
              <a:r>
                <a:rPr lang="en-US" sz="4400" dirty="0" smtClean="0">
                  <a:latin typeface="Times New Roman"/>
                  <a:cs typeface="Times New Roman"/>
                </a:rPr>
                <a:t>)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flipH="1">
              <a:off x="3657600" y="4114800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ij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5638800" y="4495800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j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10935" y="4758268"/>
            <a:ext cx="6231467" cy="1794932"/>
            <a:chOff x="1016001" y="4097867"/>
            <a:chExt cx="6231467" cy="1794932"/>
          </a:xfrm>
        </p:grpSpPr>
        <p:sp>
          <p:nvSpPr>
            <p:cNvPr id="13" name="Oval 12"/>
            <p:cNvSpPr/>
            <p:nvPr/>
          </p:nvSpPr>
          <p:spPr>
            <a:xfrm>
              <a:off x="1016001" y="4097867"/>
              <a:ext cx="1794934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20268" y="4097867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2810935" y="4995333"/>
              <a:ext cx="2709333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68401" y="4547624"/>
              <a:ext cx="13502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z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i</a:t>
              </a:r>
              <a:r>
                <a:rPr lang="en-US" sz="4400" dirty="0" smtClean="0">
                  <a:latin typeface="Times New Roman"/>
                  <a:cs typeface="Times New Roman"/>
                </a:rPr>
                <a:t>=</a:t>
              </a:r>
              <a:r>
                <a:rPr lang="en-US" sz="4400" i="1" dirty="0" smtClean="0">
                  <a:latin typeface="Times New Roman"/>
                  <a:cs typeface="Times New Roman"/>
                </a:rPr>
                <a:t>x</a:t>
              </a:r>
              <a:r>
                <a:rPr lang="en-US" sz="4400" i="1" baseline="-25000" dirty="0" smtClean="0">
                  <a:latin typeface="Times New Roman"/>
                  <a:cs typeface="Times New Roman"/>
                </a:rPr>
                <a:t>i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3657600" y="4114800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ij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5638800" y="4495800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j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0500" y="4005760"/>
            <a:ext cx="1125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Times New Roman"/>
                <a:cs typeface="Times New Roman"/>
              </a:rPr>
              <a:t>OR:</a:t>
            </a: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2809306"/>
            <a:ext cx="193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latin typeface="Times New Roman"/>
                <a:cs typeface="Times New Roman"/>
              </a:rPr>
              <a:t> is a </a:t>
            </a:r>
          </a:p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hidden unit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500" y="5156201"/>
            <a:ext cx="193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latin typeface="Times New Roman"/>
                <a:cs typeface="Times New Roman"/>
              </a:rPr>
              <a:t> is an </a:t>
            </a:r>
          </a:p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input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9316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/>
          <a:lstStyle/>
          <a:p>
            <a:r>
              <a:rPr lang="en-US" i="1" dirty="0" smtClean="0"/>
              <a:t>J</a:t>
            </a:r>
            <a:r>
              <a:rPr lang="en-US" dirty="0" smtClean="0"/>
              <a:t> is the objective function. </a:t>
            </a:r>
          </a:p>
          <a:p>
            <a:endParaRPr lang="en-US" dirty="0" smtClean="0"/>
          </a:p>
          <a:p>
            <a:r>
              <a:rPr lang="en-US" dirty="0" smtClean="0"/>
              <a:t>We want:                where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dirty="0" smtClean="0"/>
              <a:t> is any weight in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the network   </a:t>
            </a:r>
          </a:p>
          <a:p>
            <a:r>
              <a:rPr lang="en-US" dirty="0" smtClean="0"/>
              <a:t>As usual, we start with: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966" y="2006600"/>
            <a:ext cx="989542" cy="1583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93" y="4212166"/>
            <a:ext cx="3430007" cy="17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83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/>
          <a:lstStyle/>
          <a:p>
            <a:r>
              <a:rPr lang="en-US" dirty="0" smtClean="0"/>
              <a:t>Recall: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63232"/>
            <a:ext cx="3787571" cy="2510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01" y="2211949"/>
            <a:ext cx="2634397" cy="2461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98" y="3340099"/>
            <a:ext cx="838201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1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1EBD16-4EE1-5044-BD23-048905D6EB26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>
                <a:cs typeface="+mj-cs"/>
              </a:rPr>
              <a:t>Characteristics of perceptron learning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Times" charset="0"/>
              <a:buNone/>
              <a:defRPr/>
            </a:pPr>
            <a:endParaRPr lang="en-US" smtClean="0">
              <a:cs typeface="+mn-cs"/>
            </a:endParaRPr>
          </a:p>
          <a:p>
            <a:pPr>
              <a:buSzPct val="100000"/>
              <a:defRPr/>
            </a:pPr>
            <a:r>
              <a:rPr lang="en-US" smtClean="0">
                <a:cs typeface="+mn-cs"/>
              </a:rPr>
              <a:t>Supervised learning: Gave it a set of input-output examples for it to model the function (a </a:t>
            </a:r>
            <a:r>
              <a:rPr lang="en-US" i="1" smtClean="0">
                <a:cs typeface="+mn-cs"/>
              </a:rPr>
              <a:t>teaching signal</a:t>
            </a:r>
            <a:r>
              <a:rPr lang="en-US" smtClean="0">
                <a:cs typeface="+mn-cs"/>
              </a:rPr>
              <a:t>)</a:t>
            </a:r>
          </a:p>
          <a:p>
            <a:pPr>
              <a:buSzPct val="100000"/>
              <a:defRPr/>
            </a:pPr>
            <a:endParaRPr lang="en-US" smtClean="0">
              <a:cs typeface="+mn-cs"/>
            </a:endParaRPr>
          </a:p>
          <a:p>
            <a:pPr>
              <a:buSzPct val="100000"/>
              <a:defRPr/>
            </a:pPr>
            <a:r>
              <a:rPr lang="en-US" smtClean="0">
                <a:cs typeface="+mn-cs"/>
              </a:rPr>
              <a:t>Error correction learning: only correct it when it is wrong.</a:t>
            </a:r>
          </a:p>
          <a:p>
            <a:pPr>
              <a:buSzPct val="100000"/>
              <a:defRPr/>
            </a:pPr>
            <a:endParaRPr lang="en-US" smtClean="0">
              <a:cs typeface="+mn-cs"/>
            </a:endParaRPr>
          </a:p>
          <a:p>
            <a:pPr>
              <a:buSzPct val="100000"/>
              <a:defRPr/>
            </a:pPr>
            <a:r>
              <a:rPr lang="en-US" smtClean="0">
                <a:cs typeface="+mn-cs"/>
              </a:rPr>
              <a:t>Random presentation of patterns.</a:t>
            </a:r>
          </a:p>
          <a:p>
            <a:pPr>
              <a:buSzPct val="100000"/>
              <a:defRPr/>
            </a:pPr>
            <a:endParaRPr lang="en-US" smtClean="0">
              <a:cs typeface="+mn-cs"/>
            </a:endParaRPr>
          </a:p>
          <a:p>
            <a:pPr>
              <a:buSzPct val="100000"/>
              <a:defRPr/>
            </a:pPr>
            <a:r>
              <a:rPr lang="en-US" smtClean="0">
                <a:cs typeface="+mn-cs"/>
              </a:rPr>
              <a:t>Slow! Learning on some patterns ruins learning on others.</a:t>
            </a:r>
          </a:p>
          <a:p>
            <a:pPr>
              <a:buSzPct val="100000"/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2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/>
          <a:lstStyle/>
          <a:p>
            <a:r>
              <a:rPr lang="en-US" dirty="0" smtClean="0"/>
              <a:t>So we have: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before, we have a term that is the input on the line from </a:t>
            </a:r>
            <a:r>
              <a:rPr lang="en-US" i="1" dirty="0" err="1" smtClean="0"/>
              <a:t>i</a:t>
            </a:r>
            <a:r>
              <a:rPr lang="en-US" dirty="0" smtClean="0"/>
              <a:t> to </a:t>
            </a:r>
            <a:r>
              <a:rPr lang="en-US" i="1" dirty="0" smtClean="0"/>
              <a:t>j.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2015067"/>
            <a:ext cx="5511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7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/>
          <a:lstStyle/>
          <a:p>
            <a:r>
              <a:rPr lang="en-US" dirty="0" smtClean="0"/>
              <a:t>Now, we </a:t>
            </a:r>
            <a:r>
              <a:rPr lang="en-US" i="1" dirty="0" smtClean="0"/>
              <a:t>define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we have: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1430867"/>
            <a:ext cx="3028950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66" y="3695699"/>
            <a:ext cx="4669367" cy="162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38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/>
          <a:lstStyle/>
          <a:p>
            <a:r>
              <a:rPr lang="en-US" dirty="0" smtClean="0"/>
              <a:t>Gradient descent says (ignoring the learning rate for now):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we know for output units, this comes out to: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7" y="2307167"/>
            <a:ext cx="3294168" cy="1667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27" y="3852333"/>
            <a:ext cx="2478808" cy="956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27" y="5105400"/>
            <a:ext cx="3561906" cy="9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4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hidden units, we have to take into account every unit that unit </a:t>
            </a:r>
            <a:r>
              <a:rPr lang="en-US" i="1" dirty="0" smtClean="0"/>
              <a:t>j</a:t>
            </a:r>
            <a:r>
              <a:rPr lang="en-US" dirty="0" smtClean="0"/>
              <a:t> sends output to: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know how changing my input changes the error, I have to know </a:t>
            </a:r>
          </a:p>
          <a:p>
            <a:pPr lvl="1"/>
            <a:r>
              <a:rPr lang="en-US" dirty="0" smtClean="0"/>
              <a:t>How the error changes as the input to the units I am connected to change, </a:t>
            </a:r>
          </a:p>
          <a:p>
            <a:pPr lvl="1"/>
            <a:r>
              <a:rPr lang="en-US" dirty="0" smtClean="0"/>
              <a:t>times how their input changes as my input changes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69" y="2065865"/>
            <a:ext cx="3232205" cy="145626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3352800"/>
            <a:ext cx="541867" cy="1337733"/>
          </a:xfrm>
          <a:prstGeom prst="straightConnector1">
            <a:avLst/>
          </a:prstGeom>
          <a:ln w="57150" cmpd="sng">
            <a:solidFill>
              <a:srgbClr val="08C5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284133" y="3352800"/>
            <a:ext cx="491068" cy="2065867"/>
          </a:xfrm>
          <a:prstGeom prst="straightConnector1">
            <a:avLst/>
          </a:prstGeom>
          <a:ln w="57150" cmpd="sng">
            <a:solidFill>
              <a:srgbClr val="08C5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836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This idea in pictures: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99" y="829732"/>
            <a:ext cx="3232205" cy="145626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267802" y="4682068"/>
            <a:ext cx="1794934" cy="1794932"/>
          </a:xfrm>
          <a:prstGeom prst="ellipse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0"/>
            <a:endCxn id="12" idx="4"/>
          </p:cNvCxnSpPr>
          <p:nvPr/>
        </p:nvCxnSpPr>
        <p:spPr>
          <a:xfrm flipH="1" flipV="1">
            <a:off x="1156081" y="3882504"/>
            <a:ext cx="3009188" cy="799564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7802" y="5058208"/>
            <a:ext cx="2088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err="1" smtClean="0">
                <a:latin typeface="Times New Roman"/>
                <a:cs typeface="Times New Roman"/>
              </a:rPr>
              <a:t>z</a:t>
            </a:r>
            <a:r>
              <a:rPr lang="en-US" sz="44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4400" dirty="0" smtClean="0">
                <a:latin typeface="Times New Roman"/>
                <a:cs typeface="Times New Roman"/>
              </a:rPr>
              <a:t>=</a:t>
            </a:r>
            <a:r>
              <a:rPr lang="en-US" sz="4400" i="1" dirty="0" smtClean="0">
                <a:latin typeface="Times New Roman"/>
                <a:cs typeface="Times New Roman"/>
              </a:rPr>
              <a:t>g</a:t>
            </a:r>
            <a:r>
              <a:rPr lang="en-US" sz="4400" dirty="0" smtClean="0">
                <a:latin typeface="Times New Roman"/>
                <a:cs typeface="Times New Roman"/>
              </a:rPr>
              <a:t>(</a:t>
            </a:r>
            <a:r>
              <a:rPr lang="en-US" sz="4400" i="1" dirty="0" err="1" smtClean="0">
                <a:latin typeface="Times New Roman"/>
                <a:cs typeface="Times New Roman"/>
              </a:rPr>
              <a:t>a</a:t>
            </a:r>
            <a:r>
              <a:rPr lang="en-US" sz="44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4400" dirty="0" smtClean="0">
                <a:latin typeface="Times New Roman"/>
                <a:cs typeface="Times New Roman"/>
              </a:rPr>
              <a:t>)</a:t>
            </a:r>
            <a:endParaRPr lang="en-US" sz="4400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396999" y="3954848"/>
            <a:ext cx="106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err="1" smtClean="0">
                <a:latin typeface="Times New Roman"/>
                <a:cs typeface="Times New Roman"/>
              </a:rPr>
              <a:t>w</a:t>
            </a:r>
            <a:r>
              <a:rPr lang="en-US" sz="4400" i="1" baseline="-25000" dirty="0" err="1" smtClean="0">
                <a:latin typeface="Times New Roman"/>
                <a:cs typeface="Times New Roman"/>
              </a:rPr>
              <a:t>jk</a:t>
            </a:r>
            <a:endParaRPr lang="en-US" sz="4400" i="1" dirty="0"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286000"/>
            <a:ext cx="1550162" cy="1596504"/>
            <a:chOff x="1540602" y="2110518"/>
            <a:chExt cx="1727200" cy="1794932"/>
          </a:xfrm>
        </p:grpSpPr>
        <p:sp>
          <p:nvSpPr>
            <p:cNvPr id="12" name="Oval 11"/>
            <p:cNvSpPr/>
            <p:nvPr/>
          </p:nvSpPr>
          <p:spPr>
            <a:xfrm>
              <a:off x="1540602" y="2110518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2022439" y="2832638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>
                  <a:latin typeface="Times New Roman"/>
                  <a:cs typeface="Times New Roman"/>
                </a:rPr>
                <a:t>k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08927" y="2285999"/>
            <a:ext cx="1550162" cy="1634117"/>
            <a:chOff x="1540602" y="2110518"/>
            <a:chExt cx="1727200" cy="1794932"/>
          </a:xfrm>
        </p:grpSpPr>
        <p:sp>
          <p:nvSpPr>
            <p:cNvPr id="18" name="Oval 17"/>
            <p:cNvSpPr/>
            <p:nvPr/>
          </p:nvSpPr>
          <p:spPr>
            <a:xfrm>
              <a:off x="1540602" y="2110518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2022439" y="2832638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k</a:t>
              </a:r>
              <a:r>
                <a:rPr lang="en-US" sz="4400" i="1" baseline="-25000" dirty="0" smtClean="0">
                  <a:latin typeface="Times New Roman"/>
                  <a:cs typeface="Times New Roman"/>
                </a:rPr>
                <a:t>’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92702" y="2285999"/>
            <a:ext cx="1550162" cy="1634117"/>
            <a:chOff x="1540602" y="2110518"/>
            <a:chExt cx="1727200" cy="1794932"/>
          </a:xfrm>
        </p:grpSpPr>
        <p:sp>
          <p:nvSpPr>
            <p:cNvPr id="21" name="Oval 20"/>
            <p:cNvSpPr/>
            <p:nvPr/>
          </p:nvSpPr>
          <p:spPr>
            <a:xfrm>
              <a:off x="1540602" y="2110518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2022439" y="2832638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k</a:t>
              </a:r>
              <a:r>
                <a:rPr lang="en-US" sz="4400" i="1" baseline="-25000" dirty="0" smtClean="0">
                  <a:latin typeface="Times New Roman"/>
                  <a:cs typeface="Times New Roman"/>
                </a:rPr>
                <a:t>’’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47602" y="2285998"/>
            <a:ext cx="1550162" cy="1596505"/>
            <a:chOff x="1540602" y="2110518"/>
            <a:chExt cx="1727200" cy="1794932"/>
          </a:xfrm>
        </p:grpSpPr>
        <p:sp>
          <p:nvSpPr>
            <p:cNvPr id="24" name="Oval 23"/>
            <p:cNvSpPr/>
            <p:nvPr/>
          </p:nvSpPr>
          <p:spPr>
            <a:xfrm>
              <a:off x="1540602" y="2110518"/>
              <a:ext cx="1727200" cy="179493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2022439" y="2832638"/>
              <a:ext cx="10683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 err="1" smtClean="0">
                  <a:latin typeface="Times New Roman"/>
                  <a:cs typeface="Times New Roman"/>
                </a:rPr>
                <a:t>a</a:t>
              </a:r>
              <a:r>
                <a:rPr lang="en-US" sz="4400" i="1" baseline="-25000" dirty="0" err="1" smtClean="0">
                  <a:latin typeface="Times New Roman"/>
                  <a:cs typeface="Times New Roman"/>
                </a:rPr>
                <a:t>k</a:t>
              </a:r>
              <a:r>
                <a:rPr lang="en-US" sz="4400" i="1" baseline="-25000" dirty="0" smtClean="0">
                  <a:latin typeface="Times New Roman"/>
                  <a:cs typeface="Times New Roman"/>
                </a:rPr>
                <a:t>’’’</a:t>
              </a:r>
              <a:endParaRPr lang="en-US" sz="44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6" name="Straight Arrow Connector 25"/>
          <p:cNvCxnSpPr>
            <a:stCxn id="10" idx="0"/>
          </p:cNvCxnSpPr>
          <p:nvPr/>
        </p:nvCxnSpPr>
        <p:spPr>
          <a:xfrm flipH="1" flipV="1">
            <a:off x="3514205" y="3882504"/>
            <a:ext cx="651064" cy="799564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  <a:endCxn id="21" idx="4"/>
          </p:cNvCxnSpPr>
          <p:nvPr/>
        </p:nvCxnSpPr>
        <p:spPr>
          <a:xfrm flipV="1">
            <a:off x="4165269" y="3920116"/>
            <a:ext cx="1102514" cy="76195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0"/>
            <a:endCxn id="24" idx="4"/>
          </p:cNvCxnSpPr>
          <p:nvPr/>
        </p:nvCxnSpPr>
        <p:spPr>
          <a:xfrm flipV="1">
            <a:off x="4165269" y="3882503"/>
            <a:ext cx="3357414" cy="79956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883972" y="4107248"/>
            <a:ext cx="1638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err="1" smtClean="0">
                <a:latin typeface="Times New Roman"/>
                <a:cs typeface="Times New Roman"/>
              </a:rPr>
              <a:t>w</a:t>
            </a:r>
            <a:r>
              <a:rPr lang="en-US" sz="4400" i="1" baseline="-25000" dirty="0" err="1" smtClean="0">
                <a:latin typeface="Times New Roman"/>
                <a:cs typeface="Times New Roman"/>
              </a:rPr>
              <a:t>jk</a:t>
            </a:r>
            <a:r>
              <a:rPr lang="en-US" sz="4400" i="1" baseline="-25000" dirty="0" smtClean="0">
                <a:latin typeface="Times New Roman"/>
                <a:cs typeface="Times New Roman"/>
              </a:rPr>
              <a:t>’’’</a:t>
            </a:r>
            <a:endParaRPr lang="en-US" sz="4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9628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Moving along: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11500" y="6477000"/>
            <a:ext cx="2527300" cy="381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990600"/>
            <a:ext cx="2456585" cy="1106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985" y="1905000"/>
            <a:ext cx="1804008" cy="1087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9806" y="2230734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Definition of delta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85" y="2834454"/>
            <a:ext cx="2401518" cy="11461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79857" y="3055070"/>
            <a:ext cx="147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Chain rule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6347" y="4033569"/>
            <a:ext cx="281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j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is independent of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29100" y="5871001"/>
            <a:ext cx="481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Every term in the </a:t>
            </a:r>
            <a:r>
              <a:rPr lang="en-US" sz="2400" smtClean="0">
                <a:latin typeface="Times New Roman"/>
                <a:cs typeface="Times New Roman"/>
              </a:rPr>
              <a:t>sum is 0 except 							when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=j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73" y="3786736"/>
            <a:ext cx="2515491" cy="11738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985" y="4922624"/>
            <a:ext cx="2890916" cy="1065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1712" y="4922624"/>
            <a:ext cx="2117488" cy="10845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79857" y="5187599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Definition of </a:t>
            </a:r>
            <a:r>
              <a:rPr lang="en-US" sz="2400" i="1" dirty="0" err="1" smtClean="0">
                <a:latin typeface="Times New Roman"/>
                <a:cs typeface="Times New Roman"/>
              </a:rPr>
              <a:t>a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k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548" y="1993744"/>
            <a:ext cx="2721078" cy="139731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6721712" y="3391054"/>
            <a:ext cx="589640" cy="1381403"/>
          </a:xfrm>
          <a:prstGeom prst="straightConnector1">
            <a:avLst/>
          </a:prstGeom>
          <a:ln w="76200" cmpd="sng">
            <a:solidFill>
              <a:srgbClr val="08C5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64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/>
      <p:bldP spid="33" grpId="0"/>
      <p:bldP spid="3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</a:t>
            </a:r>
            <a:r>
              <a:rPr lang="en-US" dirty="0" err="1" smtClean="0"/>
              <a:t>Backprop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763000" cy="4953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SO:									 if </a:t>
            </a:r>
            <a:r>
              <a:rPr lang="en-US" i="1" dirty="0" smtClean="0"/>
              <a:t>j </a:t>
            </a:r>
            <a:r>
              <a:rPr lang="en-US" dirty="0" smtClean="0"/>
              <a:t>is a hidden unit</a:t>
            </a:r>
          </a:p>
          <a:p>
            <a:endParaRPr lang="en-US" dirty="0"/>
          </a:p>
          <a:p>
            <a:r>
              <a:rPr lang="en-US" dirty="0" smtClean="0"/>
              <a:t>But since delta is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D0EF7-DEF0-3941-BEF8-8586D69636B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1" y="1562100"/>
            <a:ext cx="3594736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667000"/>
            <a:ext cx="4699000" cy="13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4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cs typeface="+mj-cs"/>
              </a:rPr>
              <a:t>Backpropagation</a:t>
            </a:r>
            <a:r>
              <a:rPr lang="en-US" dirty="0" smtClean="0">
                <a:cs typeface="+mj-cs"/>
              </a:rPr>
              <a:t> Learning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077287"/>
          </a:xfr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  <a:sym typeface="Symbol" charset="0"/>
              </a:rPr>
              <a:t>Learning rule: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 smtClean="0">
                <a:cs typeface="+mn-cs"/>
                <a:sym typeface="Symbol" charset="0"/>
              </a:rPr>
              <a:t>		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sz="2000" dirty="0">
                <a:cs typeface="+mn-cs"/>
                <a:sym typeface="Symbol" charset="0"/>
              </a:rPr>
              <a:t> </a:t>
            </a:r>
            <a:r>
              <a:rPr lang="en-US" sz="2000" dirty="0" smtClean="0">
                <a:cs typeface="+mn-cs"/>
                <a:sym typeface="Symbol" charset="0"/>
              </a:rPr>
              <a:t>    (</a:t>
            </a:r>
            <a:r>
              <a:rPr lang="en-US" sz="2000" i="1" dirty="0" smtClean="0">
                <a:cs typeface="+mn-cs"/>
                <a:sym typeface="Symbol" charset="0"/>
              </a:rPr>
              <a:t>α</a:t>
            </a:r>
            <a:r>
              <a:rPr lang="en-US" sz="2000" dirty="0" smtClean="0">
                <a:cs typeface="+mn-cs"/>
                <a:sym typeface="Symbol" charset="0"/>
              </a:rPr>
              <a:t> is the </a:t>
            </a:r>
            <a:r>
              <a:rPr lang="en-US" sz="2000" i="1" dirty="0" smtClean="0">
                <a:cs typeface="+mn-cs"/>
                <a:sym typeface="Symbol" charset="0"/>
              </a:rPr>
              <a:t>learning rate</a:t>
            </a:r>
            <a:r>
              <a:rPr lang="en-US" sz="2000" dirty="0" smtClean="0">
                <a:cs typeface="+mn-cs"/>
                <a:sym typeface="Symbol" charset="0"/>
              </a:rPr>
              <a:t>)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sz="2000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  <a:sym typeface="Symbol" charset="0"/>
              </a:rPr>
              <a:t>Here</a:t>
            </a:r>
            <a:r>
              <a:rPr lang="en-US" dirty="0">
                <a:cs typeface="+mn-cs"/>
                <a:sym typeface="Symbol" charset="0"/>
              </a:rPr>
              <a:t>:</a:t>
            </a:r>
            <a:r>
              <a:rPr lang="en-US" dirty="0" smtClean="0">
                <a:cs typeface="+mn-cs"/>
                <a:sym typeface="Symbol" charset="0"/>
              </a:rPr>
              <a:t>					</a:t>
            </a:r>
            <a:r>
              <a:rPr lang="en-US" dirty="0">
                <a:cs typeface="+mn-cs"/>
                <a:sym typeface="Symbol" charset="0"/>
              </a:rPr>
              <a:t>	</a:t>
            </a:r>
            <a:r>
              <a:rPr lang="en-US" dirty="0" smtClean="0">
                <a:cs typeface="+mn-cs"/>
                <a:sym typeface="Symbol" charset="0"/>
              </a:rPr>
              <a:t>	if </a:t>
            </a:r>
            <a:r>
              <a:rPr lang="en-US" i="1" dirty="0" smtClean="0">
                <a:cs typeface="+mn-cs"/>
                <a:sym typeface="Symbol" charset="0"/>
              </a:rPr>
              <a:t>j</a:t>
            </a:r>
            <a:r>
              <a:rPr lang="en-US" dirty="0" smtClean="0">
                <a:cs typeface="+mn-cs"/>
                <a:sym typeface="Symbol" charset="0"/>
              </a:rPr>
              <a:t> is an output unit*</a:t>
            </a:r>
            <a:endParaRPr lang="en-US" dirty="0" smtClean="0">
              <a:sym typeface="Symbol" charset="0"/>
            </a:endParaRPr>
          </a:p>
          <a:p>
            <a:pPr marL="0" indent="0">
              <a:spcBef>
                <a:spcPts val="2400"/>
              </a:spcBef>
              <a:buNone/>
              <a:defRPr/>
            </a:pPr>
            <a:r>
              <a:rPr lang="en-US" dirty="0">
                <a:sym typeface="Symbol" charset="0"/>
              </a:rPr>
              <a:t>	</a:t>
            </a:r>
            <a:r>
              <a:rPr lang="en-US" dirty="0" smtClean="0">
                <a:sym typeface="Symbol" charset="0"/>
              </a:rPr>
              <a:t>								if </a:t>
            </a:r>
            <a:r>
              <a:rPr lang="en-US" i="1" dirty="0">
                <a:sym typeface="Symbol" charset="0"/>
              </a:rPr>
              <a:t>j</a:t>
            </a:r>
            <a:r>
              <a:rPr lang="en-US" dirty="0">
                <a:sym typeface="Symbol" charset="0"/>
              </a:rPr>
              <a:t> is </a:t>
            </a:r>
            <a:r>
              <a:rPr lang="en-US" dirty="0" smtClean="0">
                <a:sym typeface="Symbol" charset="0"/>
              </a:rPr>
              <a:t>a hidden unit</a:t>
            </a:r>
          </a:p>
          <a:p>
            <a:pPr>
              <a:lnSpc>
                <a:spcPct val="90000"/>
              </a:lnSpc>
              <a:spcBef>
                <a:spcPts val="2424"/>
              </a:spcBef>
              <a:defRPr/>
            </a:pPr>
            <a:r>
              <a:rPr lang="en-US" dirty="0" smtClean="0">
                <a:sym typeface="Symbol" charset="0"/>
              </a:rPr>
              <a:t>So, we have a recursive definition of delta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200" dirty="0" smtClean="0"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200" dirty="0" smtClean="0">
                <a:sym typeface="Symbol" charset="0"/>
              </a:rPr>
              <a:t>*assuming the right combination of objective function and output activation function </a:t>
            </a:r>
            <a:r>
              <a:rPr lang="en-US" dirty="0" smtClean="0">
                <a:cs typeface="+mn-cs"/>
                <a:sym typeface="Symbol" charset="0"/>
              </a:rPr>
              <a:t>					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24200"/>
            <a:ext cx="2044700" cy="681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99" y="1447800"/>
            <a:ext cx="4302760" cy="111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58" y="3911601"/>
            <a:ext cx="2912242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hidden units, this is the picture to have in mind: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5465236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Note! You can’t get rid of </a:t>
            </a:r>
            <a:r>
              <a:rPr lang="en-US" b="1" dirty="0" smtClean="0"/>
              <a:t>the slope term </a:t>
            </a:r>
            <a:r>
              <a:rPr lang="en-US" dirty="0" smtClean="0"/>
              <a:t>for hidden units!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050430" y="1417637"/>
            <a:ext cx="4610100" cy="4089931"/>
            <a:chOff x="1816100" y="1041400"/>
            <a:chExt cx="5499100" cy="4762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100" y="1041400"/>
              <a:ext cx="5499100" cy="4762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22234" y="2504420"/>
              <a:ext cx="6885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sz="2800" i="1" baseline="-25000" dirty="0" err="1" smtClean="0">
                  <a:latin typeface="Times New Roman"/>
                  <a:cs typeface="Times New Roman"/>
                </a:rPr>
                <a:t>jk</a:t>
              </a:r>
              <a:endParaRPr lang="en-US" sz="2800" i="1" baseline="-25000" dirty="0" smtClean="0">
                <a:latin typeface="Times New Roman"/>
                <a:cs typeface="Times New Roman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45933" y="3909886"/>
              <a:ext cx="66440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sz="2800" i="1" baseline="-25000" dirty="0" err="1" smtClean="0">
                  <a:latin typeface="Times New Roman"/>
                  <a:cs typeface="Times New Roman"/>
                </a:rPr>
                <a:t>i</a:t>
              </a:r>
              <a:r>
                <a:rPr lang="en-US" sz="2800" i="1" baseline="-25000" dirty="0" err="1">
                  <a:latin typeface="Times New Roman"/>
                  <a:cs typeface="Times New Roman"/>
                </a:rPr>
                <a:t>j</a:t>
              </a:r>
              <a:endParaRPr lang="en-US" sz="2800" i="1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666067" y="2353733"/>
              <a:ext cx="1172633" cy="1159934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181600" y="2353733"/>
              <a:ext cx="1168400" cy="1159934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705100" y="2290233"/>
              <a:ext cx="2074333" cy="127000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666067" y="3873500"/>
              <a:ext cx="1172633" cy="1155702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H="1" flipV="1">
            <a:off x="6019800" y="4330360"/>
            <a:ext cx="533400" cy="1308440"/>
          </a:xfrm>
          <a:prstGeom prst="straightConnector1">
            <a:avLst/>
          </a:prstGeom>
          <a:ln w="76200" cmpd="sng">
            <a:solidFill>
              <a:srgbClr val="08C5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16" y="3703230"/>
            <a:ext cx="2333783" cy="8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2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12C219-C017-2C40-8D2E-BE97D357381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/>
          <a:lstStyle/>
          <a:p>
            <a:pPr>
              <a:defRPr/>
            </a:pPr>
            <a:r>
              <a:rPr lang="en-US" sz="3200" smtClean="0">
                <a:cs typeface="+mj-cs"/>
              </a:rPr>
              <a:t>XOR</a:t>
            </a:r>
            <a:endParaRPr lang="en-US" smtClean="0">
              <a:cs typeface="+mj-cs"/>
            </a:endParaRPr>
          </a:p>
        </p:txBody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151967"/>
            <a:ext cx="8534400" cy="107103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sz="2400" dirty="0" smtClean="0">
                <a:cs typeface="+mn-cs"/>
              </a:rPr>
              <a:t>Here, the hidden units learned AND and OR - two features that when combined appropriately, can solve the problem</a:t>
            </a:r>
          </a:p>
        </p:txBody>
      </p:sp>
      <p:grpSp>
        <p:nvGrpSpPr>
          <p:cNvPr id="58373" name="Group 41"/>
          <p:cNvGrpSpPr>
            <a:grpSpLocks/>
          </p:cNvGrpSpPr>
          <p:nvPr/>
        </p:nvGrpSpPr>
        <p:grpSpPr bwMode="auto">
          <a:xfrm>
            <a:off x="1143000" y="2171700"/>
            <a:ext cx="1524000" cy="2514600"/>
            <a:chOff x="1440" y="1344"/>
            <a:chExt cx="960" cy="1584"/>
          </a:xfrm>
        </p:grpSpPr>
        <p:sp>
          <p:nvSpPr>
            <p:cNvPr id="653316" name="Oval 4"/>
            <p:cNvSpPr>
              <a:spLocks noChangeArrowheads="1"/>
            </p:cNvSpPr>
            <p:nvPr/>
          </p:nvSpPr>
          <p:spPr bwMode="auto">
            <a:xfrm>
              <a:off x="1440" y="2016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18" name="Oval 6"/>
            <p:cNvSpPr>
              <a:spLocks noChangeArrowheads="1"/>
            </p:cNvSpPr>
            <p:nvPr/>
          </p:nvSpPr>
          <p:spPr bwMode="auto">
            <a:xfrm>
              <a:off x="2112" y="2016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1" name="Oval 9"/>
            <p:cNvSpPr>
              <a:spLocks noChangeArrowheads="1"/>
            </p:cNvSpPr>
            <p:nvPr/>
          </p:nvSpPr>
          <p:spPr bwMode="auto">
            <a:xfrm>
              <a:off x="1740" y="1344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4" name="Oval 12"/>
            <p:cNvSpPr>
              <a:spLocks noChangeArrowheads="1"/>
            </p:cNvSpPr>
            <p:nvPr/>
          </p:nvSpPr>
          <p:spPr bwMode="auto">
            <a:xfrm>
              <a:off x="2112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8" name="Oval 16"/>
            <p:cNvSpPr>
              <a:spLocks noChangeArrowheads="1"/>
            </p:cNvSpPr>
            <p:nvPr/>
          </p:nvSpPr>
          <p:spPr bwMode="auto">
            <a:xfrm>
              <a:off x="1440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9" name="Line 17"/>
            <p:cNvSpPr>
              <a:spLocks noChangeShapeType="1"/>
            </p:cNvSpPr>
            <p:nvPr/>
          </p:nvSpPr>
          <p:spPr bwMode="auto">
            <a:xfrm flipH="1" flipV="1">
              <a:off x="1584" y="23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0" name="Line 18"/>
            <p:cNvSpPr>
              <a:spLocks noChangeShapeType="1"/>
            </p:cNvSpPr>
            <p:nvPr/>
          </p:nvSpPr>
          <p:spPr bwMode="auto">
            <a:xfrm flipH="1" flipV="1">
              <a:off x="1632" y="2304"/>
              <a:ext cx="6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3" name="Line 21"/>
            <p:cNvSpPr>
              <a:spLocks noChangeShapeType="1"/>
            </p:cNvSpPr>
            <p:nvPr/>
          </p:nvSpPr>
          <p:spPr bwMode="auto">
            <a:xfrm flipV="1">
              <a:off x="1584" y="2304"/>
              <a:ext cx="6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8" name="Line 26"/>
            <p:cNvSpPr>
              <a:spLocks noChangeShapeType="1"/>
            </p:cNvSpPr>
            <p:nvPr/>
          </p:nvSpPr>
          <p:spPr bwMode="auto">
            <a:xfrm flipV="1">
              <a:off x="1584" y="1632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40" name="Line 28"/>
            <p:cNvSpPr>
              <a:spLocks noChangeShapeType="1"/>
            </p:cNvSpPr>
            <p:nvPr/>
          </p:nvSpPr>
          <p:spPr bwMode="auto">
            <a:xfrm flipH="1" flipV="1">
              <a:off x="1872" y="1632"/>
              <a:ext cx="38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44" name="Line 32"/>
            <p:cNvSpPr>
              <a:spLocks noChangeShapeType="1"/>
            </p:cNvSpPr>
            <p:nvPr/>
          </p:nvSpPr>
          <p:spPr bwMode="auto">
            <a:xfrm flipV="1">
              <a:off x="2256" y="23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653351" name="Rectangle 39"/>
          <p:cNvSpPr>
            <a:spLocks noChangeArrowheads="1"/>
          </p:cNvSpPr>
          <p:nvPr/>
        </p:nvSpPr>
        <p:spPr bwMode="auto">
          <a:xfrm>
            <a:off x="3200400" y="2743200"/>
            <a:ext cx="16366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Back Propagation 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Learning</a:t>
            </a:r>
          </a:p>
        </p:txBody>
      </p:sp>
      <p:sp>
        <p:nvSpPr>
          <p:cNvPr id="653355" name="Oval 43"/>
          <p:cNvSpPr>
            <a:spLocks noChangeArrowheads="1"/>
          </p:cNvSpPr>
          <p:nvPr/>
        </p:nvSpPr>
        <p:spPr bwMode="auto">
          <a:xfrm>
            <a:off x="6248400" y="3238500"/>
            <a:ext cx="457200" cy="457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56" name="Oval 44"/>
          <p:cNvSpPr>
            <a:spLocks noChangeArrowheads="1"/>
          </p:cNvSpPr>
          <p:nvPr/>
        </p:nvSpPr>
        <p:spPr bwMode="auto">
          <a:xfrm>
            <a:off x="7315200" y="3238500"/>
            <a:ext cx="457200" cy="457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57" name="Oval 45"/>
          <p:cNvSpPr>
            <a:spLocks noChangeArrowheads="1"/>
          </p:cNvSpPr>
          <p:nvPr/>
        </p:nvSpPr>
        <p:spPr bwMode="auto">
          <a:xfrm>
            <a:off x="6724650" y="2171700"/>
            <a:ext cx="457200" cy="457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58" name="Oval 46"/>
          <p:cNvSpPr>
            <a:spLocks noChangeArrowheads="1"/>
          </p:cNvSpPr>
          <p:nvPr/>
        </p:nvSpPr>
        <p:spPr bwMode="auto">
          <a:xfrm>
            <a:off x="7315200" y="4229100"/>
            <a:ext cx="457200" cy="457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59" name="Oval 47"/>
          <p:cNvSpPr>
            <a:spLocks noChangeArrowheads="1"/>
          </p:cNvSpPr>
          <p:nvPr/>
        </p:nvSpPr>
        <p:spPr bwMode="auto">
          <a:xfrm>
            <a:off x="6248400" y="4229100"/>
            <a:ext cx="457200" cy="457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62" name="Line 50"/>
          <p:cNvSpPr>
            <a:spLocks noChangeShapeType="1"/>
          </p:cNvSpPr>
          <p:nvPr/>
        </p:nvSpPr>
        <p:spPr bwMode="auto">
          <a:xfrm flipV="1">
            <a:off x="6477000" y="3695700"/>
            <a:ext cx="990600" cy="533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63" name="Line 51"/>
          <p:cNvSpPr>
            <a:spLocks noChangeShapeType="1"/>
          </p:cNvSpPr>
          <p:nvPr/>
        </p:nvSpPr>
        <p:spPr bwMode="auto">
          <a:xfrm flipV="1">
            <a:off x="6477000" y="2628900"/>
            <a:ext cx="381000" cy="6096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64" name="Line 52"/>
          <p:cNvSpPr>
            <a:spLocks noChangeShapeType="1"/>
          </p:cNvSpPr>
          <p:nvPr/>
        </p:nvSpPr>
        <p:spPr bwMode="auto">
          <a:xfrm flipH="1" flipV="1">
            <a:off x="6934200" y="2628900"/>
            <a:ext cx="609600" cy="609600"/>
          </a:xfrm>
          <a:prstGeom prst="line">
            <a:avLst/>
          </a:prstGeom>
          <a:noFill/>
          <a:ln w="762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65" name="Line 53"/>
          <p:cNvSpPr>
            <a:spLocks noChangeShapeType="1"/>
          </p:cNvSpPr>
          <p:nvPr/>
        </p:nvSpPr>
        <p:spPr bwMode="auto">
          <a:xfrm flipV="1">
            <a:off x="7543800" y="3695700"/>
            <a:ext cx="0" cy="533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66" name="Rectangle 54"/>
          <p:cNvSpPr>
            <a:spLocks noChangeArrowheads="1"/>
          </p:cNvSpPr>
          <p:nvPr/>
        </p:nvSpPr>
        <p:spPr bwMode="auto">
          <a:xfrm>
            <a:off x="990600" y="4876800"/>
            <a:ext cx="165009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Random Network</a:t>
            </a:r>
          </a:p>
        </p:txBody>
      </p:sp>
      <p:sp>
        <p:nvSpPr>
          <p:cNvPr id="653367" name="Line 55"/>
          <p:cNvSpPr>
            <a:spLocks noChangeShapeType="1"/>
          </p:cNvSpPr>
          <p:nvPr/>
        </p:nvSpPr>
        <p:spPr bwMode="auto">
          <a:xfrm>
            <a:off x="3124200" y="3429000"/>
            <a:ext cx="1981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81" name="Rectangle 69"/>
          <p:cNvSpPr>
            <a:spLocks noChangeArrowheads="1"/>
          </p:cNvSpPr>
          <p:nvPr/>
        </p:nvSpPr>
        <p:spPr bwMode="auto">
          <a:xfrm>
            <a:off x="6313488" y="4876800"/>
            <a:ext cx="12634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XOR Network</a:t>
            </a:r>
          </a:p>
        </p:txBody>
      </p:sp>
      <p:sp>
        <p:nvSpPr>
          <p:cNvPr id="653382" name="Rectangle 70"/>
          <p:cNvSpPr>
            <a:spLocks noChangeArrowheads="1"/>
          </p:cNvSpPr>
          <p:nvPr/>
        </p:nvSpPr>
        <p:spPr bwMode="auto">
          <a:xfrm>
            <a:off x="7920038" y="3314700"/>
            <a:ext cx="42458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AND</a:t>
            </a:r>
          </a:p>
        </p:txBody>
      </p:sp>
      <p:sp>
        <p:nvSpPr>
          <p:cNvPr id="653383" name="Rectangle 71"/>
          <p:cNvSpPr>
            <a:spLocks noChangeArrowheads="1"/>
          </p:cNvSpPr>
          <p:nvPr/>
        </p:nvSpPr>
        <p:spPr bwMode="auto">
          <a:xfrm>
            <a:off x="5943600" y="3429000"/>
            <a:ext cx="2821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OR</a:t>
            </a:r>
          </a:p>
        </p:txBody>
      </p:sp>
      <p:sp>
        <p:nvSpPr>
          <p:cNvPr id="653384" name="Line 72"/>
          <p:cNvSpPr>
            <a:spLocks noChangeShapeType="1"/>
          </p:cNvSpPr>
          <p:nvPr/>
        </p:nvSpPr>
        <p:spPr bwMode="auto">
          <a:xfrm flipH="1" flipV="1">
            <a:off x="6629400" y="3657600"/>
            <a:ext cx="838200" cy="6096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3385" name="Line 73"/>
          <p:cNvSpPr>
            <a:spLocks noChangeShapeType="1"/>
          </p:cNvSpPr>
          <p:nvPr/>
        </p:nvSpPr>
        <p:spPr bwMode="auto">
          <a:xfrm flipH="1" flipV="1">
            <a:off x="6477000" y="3657600"/>
            <a:ext cx="0" cy="5334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5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Back propagation, 25 years later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72547-9DC5-8949-A804-3B9D59B7DEE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Perceptron Learning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447800"/>
            <a:ext cx="83058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  <a:sym typeface="Symbol" charset="0"/>
              </a:rPr>
              <a:t>Learning rule: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 smtClean="0">
                <a:cs typeface="+mn-cs"/>
                <a:sym typeface="Symbol" charset="0"/>
              </a:rPr>
              <a:t>		</a:t>
            </a:r>
            <a:r>
              <a:rPr lang="en-US" i="1" dirty="0" err="1" smtClean="0">
                <a:cs typeface="+mn-cs"/>
                <a:sym typeface="Symbol" charset="0"/>
              </a:rPr>
              <a:t>w</a:t>
            </a:r>
            <a:r>
              <a:rPr lang="en-US" i="1" baseline="-25000" dirty="0" err="1" smtClean="0">
                <a:cs typeface="+mn-cs"/>
                <a:sym typeface="Symbol" charset="0"/>
              </a:rPr>
              <a:t>i</a:t>
            </a:r>
            <a:r>
              <a:rPr lang="en-US" dirty="0" smtClean="0">
                <a:cs typeface="+mn-cs"/>
                <a:sym typeface="Symbol" charset="0"/>
              </a:rPr>
              <a:t>(t+1) = </a:t>
            </a:r>
            <a:r>
              <a:rPr lang="en-US" i="1" dirty="0" err="1" smtClean="0">
                <a:cs typeface="+mn-cs"/>
                <a:sym typeface="Symbol" charset="0"/>
              </a:rPr>
              <a:t>w</a:t>
            </a:r>
            <a:r>
              <a:rPr lang="en-US" i="1" baseline="-25000" dirty="0" err="1" smtClean="0">
                <a:cs typeface="+mn-cs"/>
                <a:sym typeface="Symbol" charset="0"/>
              </a:rPr>
              <a:t>i</a:t>
            </a:r>
            <a:r>
              <a:rPr lang="en-US" dirty="0" smtClean="0">
                <a:cs typeface="+mn-cs"/>
                <a:sym typeface="Symbol" charset="0"/>
              </a:rPr>
              <a:t>(t) + </a:t>
            </a:r>
            <a:r>
              <a:rPr lang="en-US" i="1" dirty="0" smtClean="0">
                <a:cs typeface="+mn-cs"/>
                <a:sym typeface="Symbol" charset="0"/>
              </a:rPr>
              <a:t>α</a:t>
            </a:r>
            <a:r>
              <a:rPr lang="en-US" dirty="0" smtClean="0">
                <a:cs typeface="+mn-cs"/>
                <a:sym typeface="Symbol" charset="0"/>
              </a:rPr>
              <a:t>(</a:t>
            </a:r>
            <a:r>
              <a:rPr lang="en-US" i="1" dirty="0" smtClean="0">
                <a:cs typeface="+mn-cs"/>
                <a:sym typeface="Symbol" charset="0"/>
              </a:rPr>
              <a:t>t – </a:t>
            </a:r>
            <a:r>
              <a:rPr lang="en-US" i="1" dirty="0">
                <a:cs typeface="+mn-cs"/>
                <a:sym typeface="Symbol" charset="0"/>
              </a:rPr>
              <a:t>y</a:t>
            </a:r>
            <a:r>
              <a:rPr lang="en-US" dirty="0" smtClean="0">
                <a:cs typeface="+mn-cs"/>
                <a:sym typeface="Symbol" charset="0"/>
              </a:rPr>
              <a:t>)</a:t>
            </a:r>
            <a:r>
              <a:rPr lang="en-US" i="1" dirty="0" smtClean="0">
                <a:cs typeface="+mn-cs"/>
                <a:sym typeface="Symbol" charset="0"/>
              </a:rPr>
              <a:t>x</a:t>
            </a:r>
            <a:r>
              <a:rPr lang="en-US" baseline="-25000" dirty="0" smtClean="0">
                <a:cs typeface="+mn-cs"/>
                <a:sym typeface="Symbol" charset="0"/>
              </a:rPr>
              <a:t>i    	</a:t>
            </a:r>
            <a:r>
              <a:rPr lang="en-US" dirty="0" smtClean="0">
                <a:cs typeface="+mn-cs"/>
                <a:sym typeface="Symbol" charset="0"/>
              </a:rPr>
              <a:t>t == time,           												</a:t>
            </a:r>
            <a:r>
              <a:rPr lang="en-US" i="1" dirty="0" smtClean="0">
                <a:cs typeface="+mn-cs"/>
                <a:sym typeface="Symbol" charset="0"/>
              </a:rPr>
              <a:t>t==</a:t>
            </a:r>
            <a:r>
              <a:rPr lang="en-US" dirty="0" smtClean="0">
                <a:cs typeface="+mn-cs"/>
                <a:sym typeface="Symbol" charset="0"/>
              </a:rPr>
              <a:t>target</a:t>
            </a:r>
            <a:endParaRPr lang="en-US" baseline="-25000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 smtClean="0">
                <a:cs typeface="+mn-cs"/>
                <a:sym typeface="Symbol" charset="0"/>
              </a:rPr>
              <a:t>				</a:t>
            </a:r>
            <a:r>
              <a:rPr lang="en-US" sz="2000" dirty="0" smtClean="0">
                <a:cs typeface="+mn-cs"/>
                <a:sym typeface="Symbol" charset="0"/>
              </a:rPr>
              <a:t>(α is the </a:t>
            </a:r>
            <a:r>
              <a:rPr lang="en-US" sz="2000" i="1" dirty="0" smtClean="0">
                <a:cs typeface="+mn-cs"/>
                <a:sym typeface="Symbol" charset="0"/>
              </a:rPr>
              <a:t>learning rate</a:t>
            </a:r>
            <a:r>
              <a:rPr lang="en-US" sz="2000" dirty="0" smtClean="0">
                <a:cs typeface="+mn-cs"/>
                <a:sym typeface="Symbol" charset="0"/>
              </a:rPr>
              <a:t>)</a:t>
            </a:r>
            <a:endParaRPr lang="en-US" dirty="0" smtClean="0">
              <a:cs typeface="+mn-cs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+mn-cs"/>
                <a:sym typeface="Symbol" charset="0"/>
              </a:rPr>
              <a:t>This is known as the </a:t>
            </a:r>
            <a:r>
              <a:rPr lang="en-US" i="1" dirty="0" smtClean="0">
                <a:cs typeface="+mn-cs"/>
                <a:sym typeface="Symbol" charset="0"/>
              </a:rPr>
              <a:t>delta rule</a:t>
            </a:r>
            <a:r>
              <a:rPr lang="en-US" dirty="0" smtClean="0">
                <a:cs typeface="+mn-cs"/>
                <a:sym typeface="Symbol" charset="0"/>
              </a:rPr>
              <a:t> because learning is based on the </a:t>
            </a:r>
            <a:r>
              <a:rPr lang="en-US" i="1" dirty="0" smtClean="0">
                <a:cs typeface="+mn-cs"/>
                <a:sym typeface="Symbol" charset="0"/>
              </a:rPr>
              <a:t>delta</a:t>
            </a:r>
            <a:r>
              <a:rPr lang="en-US" dirty="0" smtClean="0">
                <a:cs typeface="+mn-cs"/>
                <a:sym typeface="Symbol" charset="0"/>
              </a:rPr>
              <a:t> (difference) between what you did and what you should have done: </a:t>
            </a:r>
            <a:r>
              <a:rPr lang="en-US" dirty="0" err="1" smtClean="0">
                <a:cs typeface="+mn-cs"/>
                <a:sym typeface="Symbol" charset="0"/>
              </a:rPr>
              <a:t>δ</a:t>
            </a:r>
            <a:r>
              <a:rPr lang="en-US" dirty="0" smtClean="0">
                <a:cs typeface="+mn-cs"/>
                <a:sym typeface="Symbol" charset="0"/>
              </a:rPr>
              <a:t> = (teacher - output):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>
                <a:sym typeface="Symbol" charset="0"/>
              </a:rPr>
              <a:t>	</a:t>
            </a:r>
            <a:r>
              <a:rPr lang="en-US" dirty="0" smtClean="0">
                <a:sym typeface="Symbol" charset="0"/>
              </a:rPr>
              <a:t>        </a:t>
            </a:r>
            <a:r>
              <a:rPr lang="en-US" i="1" dirty="0" err="1" smtClean="0">
                <a:sym typeface="Symbol" charset="0"/>
              </a:rPr>
              <a:t>w</a:t>
            </a:r>
            <a:r>
              <a:rPr lang="en-US" i="1" baseline="-25000" dirty="0" err="1" smtClean="0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(t+1) = </a:t>
            </a:r>
            <a:r>
              <a:rPr lang="en-US" i="1" dirty="0" err="1">
                <a:sym typeface="Symbol" charset="0"/>
              </a:rPr>
              <a:t>w</a:t>
            </a:r>
            <a:r>
              <a:rPr lang="en-US" i="1" baseline="-25000" dirty="0" err="1">
                <a:sym typeface="Symbol" charset="0"/>
              </a:rPr>
              <a:t>i</a:t>
            </a:r>
            <a:r>
              <a:rPr lang="en-US" dirty="0">
                <a:sym typeface="Symbol" charset="0"/>
              </a:rPr>
              <a:t>(t) + </a:t>
            </a:r>
            <a:r>
              <a:rPr lang="en-US" dirty="0" smtClean="0">
                <a:sym typeface="Symbol" charset="0"/>
              </a:rPr>
              <a:t>α</a:t>
            </a:r>
            <a:r>
              <a:rPr lang="en-US" dirty="0" err="1" smtClean="0">
                <a:sym typeface="Symbol" charset="0"/>
              </a:rPr>
              <a:t>δ</a:t>
            </a:r>
            <a:r>
              <a:rPr lang="en-US" i="1" dirty="0" err="1" smtClean="0">
                <a:sym typeface="Symbol" charset="0"/>
              </a:rPr>
              <a:t>x</a:t>
            </a:r>
            <a:r>
              <a:rPr lang="en-US" baseline="-25000" dirty="0" err="1" smtClean="0">
                <a:sym typeface="Symbol" charset="0"/>
              </a:rPr>
              <a:t>i</a:t>
            </a:r>
            <a:endParaRPr lang="en-US" baseline="-25000" dirty="0"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 smtClean="0">
              <a:cs typeface="+mn-cs"/>
              <a:sym typeface="Symbol" charset="0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endParaRPr lang="en-US" dirty="0" smtClean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05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12C219-C017-2C40-8D2E-BE97D357381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/>
          <a:lstStyle/>
          <a:p>
            <a:pPr>
              <a:defRPr/>
            </a:pPr>
            <a:r>
              <a:rPr lang="en-US" sz="3200" smtClean="0">
                <a:cs typeface="+mj-cs"/>
              </a:rPr>
              <a:t>XOR</a:t>
            </a:r>
            <a:endParaRPr lang="en-US" smtClean="0">
              <a:cs typeface="+mj-cs"/>
            </a:endParaRPr>
          </a:p>
        </p:txBody>
      </p:sp>
      <p:grpSp>
        <p:nvGrpSpPr>
          <p:cNvPr id="58373" name="Group 41"/>
          <p:cNvGrpSpPr>
            <a:grpSpLocks/>
          </p:cNvGrpSpPr>
          <p:nvPr/>
        </p:nvGrpSpPr>
        <p:grpSpPr bwMode="auto">
          <a:xfrm>
            <a:off x="1143000" y="2171700"/>
            <a:ext cx="1524000" cy="2514600"/>
            <a:chOff x="1440" y="1344"/>
            <a:chExt cx="960" cy="1584"/>
          </a:xfrm>
        </p:grpSpPr>
        <p:sp>
          <p:nvSpPr>
            <p:cNvPr id="653316" name="Oval 4"/>
            <p:cNvSpPr>
              <a:spLocks noChangeArrowheads="1"/>
            </p:cNvSpPr>
            <p:nvPr/>
          </p:nvSpPr>
          <p:spPr bwMode="auto">
            <a:xfrm>
              <a:off x="1440" y="2016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18" name="Oval 6"/>
            <p:cNvSpPr>
              <a:spLocks noChangeArrowheads="1"/>
            </p:cNvSpPr>
            <p:nvPr/>
          </p:nvSpPr>
          <p:spPr bwMode="auto">
            <a:xfrm>
              <a:off x="2112" y="2016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1" name="Oval 9"/>
            <p:cNvSpPr>
              <a:spLocks noChangeArrowheads="1"/>
            </p:cNvSpPr>
            <p:nvPr/>
          </p:nvSpPr>
          <p:spPr bwMode="auto">
            <a:xfrm>
              <a:off x="1740" y="1344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4" name="Oval 12"/>
            <p:cNvSpPr>
              <a:spLocks noChangeArrowheads="1"/>
            </p:cNvSpPr>
            <p:nvPr/>
          </p:nvSpPr>
          <p:spPr bwMode="auto">
            <a:xfrm>
              <a:off x="2112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8" name="Oval 16"/>
            <p:cNvSpPr>
              <a:spLocks noChangeArrowheads="1"/>
            </p:cNvSpPr>
            <p:nvPr/>
          </p:nvSpPr>
          <p:spPr bwMode="auto">
            <a:xfrm>
              <a:off x="1440" y="2640"/>
              <a:ext cx="288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29" name="Line 17"/>
            <p:cNvSpPr>
              <a:spLocks noChangeShapeType="1"/>
            </p:cNvSpPr>
            <p:nvPr/>
          </p:nvSpPr>
          <p:spPr bwMode="auto">
            <a:xfrm flipH="1" flipV="1">
              <a:off x="1584" y="23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0" name="Line 18"/>
            <p:cNvSpPr>
              <a:spLocks noChangeShapeType="1"/>
            </p:cNvSpPr>
            <p:nvPr/>
          </p:nvSpPr>
          <p:spPr bwMode="auto">
            <a:xfrm flipH="1" flipV="1">
              <a:off x="1632" y="2304"/>
              <a:ext cx="6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3" name="Line 21"/>
            <p:cNvSpPr>
              <a:spLocks noChangeShapeType="1"/>
            </p:cNvSpPr>
            <p:nvPr/>
          </p:nvSpPr>
          <p:spPr bwMode="auto">
            <a:xfrm flipV="1">
              <a:off x="1584" y="2304"/>
              <a:ext cx="6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38" name="Line 26"/>
            <p:cNvSpPr>
              <a:spLocks noChangeShapeType="1"/>
            </p:cNvSpPr>
            <p:nvPr/>
          </p:nvSpPr>
          <p:spPr bwMode="auto">
            <a:xfrm flipV="1">
              <a:off x="1584" y="1632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40" name="Line 28"/>
            <p:cNvSpPr>
              <a:spLocks noChangeShapeType="1"/>
            </p:cNvSpPr>
            <p:nvPr/>
          </p:nvSpPr>
          <p:spPr bwMode="auto">
            <a:xfrm flipH="1" flipV="1">
              <a:off x="1872" y="1632"/>
              <a:ext cx="38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3344" name="Line 32"/>
            <p:cNvSpPr>
              <a:spLocks noChangeShapeType="1"/>
            </p:cNvSpPr>
            <p:nvPr/>
          </p:nvSpPr>
          <p:spPr bwMode="auto">
            <a:xfrm flipV="1">
              <a:off x="2256" y="23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653351" name="Rectangle 39"/>
          <p:cNvSpPr>
            <a:spLocks noChangeArrowheads="1"/>
          </p:cNvSpPr>
          <p:nvPr/>
        </p:nvSpPr>
        <p:spPr bwMode="auto">
          <a:xfrm>
            <a:off x="3200400" y="2743200"/>
            <a:ext cx="16366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Back Propagation 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Learning</a:t>
            </a:r>
          </a:p>
        </p:txBody>
      </p:sp>
      <p:sp>
        <p:nvSpPr>
          <p:cNvPr id="653366" name="Rectangle 54"/>
          <p:cNvSpPr>
            <a:spLocks noChangeArrowheads="1"/>
          </p:cNvSpPr>
          <p:nvPr/>
        </p:nvSpPr>
        <p:spPr bwMode="auto">
          <a:xfrm>
            <a:off x="990600" y="4876800"/>
            <a:ext cx="165009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Random Network</a:t>
            </a:r>
          </a:p>
        </p:txBody>
      </p:sp>
      <p:sp>
        <p:nvSpPr>
          <p:cNvPr id="653367" name="Line 55"/>
          <p:cNvSpPr>
            <a:spLocks noChangeShapeType="1"/>
          </p:cNvSpPr>
          <p:nvPr/>
        </p:nvSpPr>
        <p:spPr bwMode="auto">
          <a:xfrm>
            <a:off x="3124200" y="3429000"/>
            <a:ext cx="1981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4868290" y="2265487"/>
            <a:ext cx="3043686" cy="86830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36" name="Group 63"/>
          <p:cNvGrpSpPr>
            <a:grpSpLocks/>
          </p:cNvGrpSpPr>
          <p:nvPr/>
        </p:nvGrpSpPr>
        <p:grpSpPr bwMode="auto">
          <a:xfrm>
            <a:off x="6966292" y="665265"/>
            <a:ext cx="577667" cy="1480508"/>
            <a:chOff x="720" y="1368"/>
            <a:chExt cx="960" cy="2012"/>
          </a:xfrm>
        </p:grpSpPr>
        <p:grpSp>
          <p:nvGrpSpPr>
            <p:cNvPr id="37" name="Group 64"/>
            <p:cNvGrpSpPr>
              <a:grpSpLocks/>
            </p:cNvGrpSpPr>
            <p:nvPr/>
          </p:nvGrpSpPr>
          <p:grpSpPr bwMode="auto">
            <a:xfrm>
              <a:off x="720" y="1368"/>
              <a:ext cx="960" cy="1584"/>
              <a:chOff x="1440" y="1344"/>
              <a:chExt cx="960" cy="1584"/>
            </a:xfrm>
          </p:grpSpPr>
          <p:sp>
            <p:nvSpPr>
              <p:cNvPr id="39" name="Oval 65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0" name="Oval 66"/>
              <p:cNvSpPr>
                <a:spLocks noChangeArrowheads="1"/>
              </p:cNvSpPr>
              <p:nvPr/>
            </p:nvSpPr>
            <p:spPr bwMode="auto">
              <a:xfrm>
                <a:off x="2113" y="2016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1" name="Oval 67"/>
              <p:cNvSpPr>
                <a:spLocks noChangeArrowheads="1"/>
              </p:cNvSpPr>
              <p:nvPr/>
            </p:nvSpPr>
            <p:spPr bwMode="auto">
              <a:xfrm>
                <a:off x="1741" y="1345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2" name="Oval 68"/>
              <p:cNvSpPr>
                <a:spLocks noChangeArrowheads="1"/>
              </p:cNvSpPr>
              <p:nvPr/>
            </p:nvSpPr>
            <p:spPr bwMode="auto">
              <a:xfrm>
                <a:off x="2113" y="2642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3" name="Oval 69"/>
              <p:cNvSpPr>
                <a:spLocks noChangeArrowheads="1"/>
              </p:cNvSpPr>
              <p:nvPr/>
            </p:nvSpPr>
            <p:spPr bwMode="auto">
              <a:xfrm>
                <a:off x="1440" y="2642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4" name="Line 70"/>
              <p:cNvSpPr>
                <a:spLocks noChangeShapeType="1"/>
              </p:cNvSpPr>
              <p:nvPr/>
            </p:nvSpPr>
            <p:spPr bwMode="auto">
              <a:xfrm flipH="1" flipV="1">
                <a:off x="1585" y="2305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5" name="Line 71"/>
              <p:cNvSpPr>
                <a:spLocks noChangeShapeType="1"/>
              </p:cNvSpPr>
              <p:nvPr/>
            </p:nvSpPr>
            <p:spPr bwMode="auto">
              <a:xfrm flipH="1" flipV="1">
                <a:off x="1632" y="2305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6" name="Line 72"/>
              <p:cNvSpPr>
                <a:spLocks noChangeShapeType="1"/>
              </p:cNvSpPr>
              <p:nvPr/>
            </p:nvSpPr>
            <p:spPr bwMode="auto">
              <a:xfrm flipV="1">
                <a:off x="1585" y="2305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7" name="Line 73"/>
              <p:cNvSpPr>
                <a:spLocks noChangeShapeType="1"/>
              </p:cNvSpPr>
              <p:nvPr/>
            </p:nvSpPr>
            <p:spPr bwMode="auto">
              <a:xfrm flipV="1">
                <a:off x="1585" y="1632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8" name="Line 74"/>
              <p:cNvSpPr>
                <a:spLocks noChangeShapeType="1"/>
              </p:cNvSpPr>
              <p:nvPr/>
            </p:nvSpPr>
            <p:spPr bwMode="auto">
              <a:xfrm flipH="1" flipV="1">
                <a:off x="1873" y="1632"/>
                <a:ext cx="383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49" name="Line 75"/>
              <p:cNvSpPr>
                <a:spLocks noChangeShapeType="1"/>
              </p:cNvSpPr>
              <p:nvPr/>
            </p:nvSpPr>
            <p:spPr bwMode="auto">
              <a:xfrm flipV="1">
                <a:off x="2255" y="2305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sp>
          <p:nvSpPr>
            <p:cNvPr id="38" name="Rectangle 76"/>
            <p:cNvSpPr>
              <a:spLocks noChangeArrowheads="1"/>
            </p:cNvSpPr>
            <p:nvPr/>
          </p:nvSpPr>
          <p:spPr bwMode="auto">
            <a:xfrm>
              <a:off x="1171" y="3069"/>
              <a:ext cx="0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endParaRPr>
            </a:p>
          </p:txBody>
        </p:sp>
      </p:grpSp>
      <p:grpSp>
        <p:nvGrpSpPr>
          <p:cNvPr id="50" name="Group 77"/>
          <p:cNvGrpSpPr>
            <a:grpSpLocks/>
          </p:cNvGrpSpPr>
          <p:nvPr/>
        </p:nvGrpSpPr>
        <p:grpSpPr bwMode="auto">
          <a:xfrm>
            <a:off x="8052245" y="1319901"/>
            <a:ext cx="577667" cy="1482024"/>
            <a:chOff x="720" y="1368"/>
            <a:chExt cx="960" cy="2014"/>
          </a:xfrm>
        </p:grpSpPr>
        <p:grpSp>
          <p:nvGrpSpPr>
            <p:cNvPr id="51" name="Group 78"/>
            <p:cNvGrpSpPr>
              <a:grpSpLocks/>
            </p:cNvGrpSpPr>
            <p:nvPr/>
          </p:nvGrpSpPr>
          <p:grpSpPr bwMode="auto">
            <a:xfrm>
              <a:off x="720" y="1368"/>
              <a:ext cx="960" cy="1584"/>
              <a:chOff x="1440" y="1344"/>
              <a:chExt cx="960" cy="1584"/>
            </a:xfrm>
          </p:grpSpPr>
          <p:sp>
            <p:nvSpPr>
              <p:cNvPr id="53" name="Oval 79"/>
              <p:cNvSpPr>
                <a:spLocks noChangeArrowheads="1"/>
              </p:cNvSpPr>
              <p:nvPr/>
            </p:nvSpPr>
            <p:spPr bwMode="auto">
              <a:xfrm>
                <a:off x="1440" y="201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4" name="Oval 80"/>
              <p:cNvSpPr>
                <a:spLocks noChangeArrowheads="1"/>
              </p:cNvSpPr>
              <p:nvPr/>
            </p:nvSpPr>
            <p:spPr bwMode="auto">
              <a:xfrm>
                <a:off x="2112" y="201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5" name="Oval 81"/>
              <p:cNvSpPr>
                <a:spLocks noChangeArrowheads="1"/>
              </p:cNvSpPr>
              <p:nvPr/>
            </p:nvSpPr>
            <p:spPr bwMode="auto">
              <a:xfrm>
                <a:off x="1740" y="1344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6" name="Oval 82"/>
              <p:cNvSpPr>
                <a:spLocks noChangeArrowheads="1"/>
              </p:cNvSpPr>
              <p:nvPr/>
            </p:nvSpPr>
            <p:spPr bwMode="auto">
              <a:xfrm>
                <a:off x="2112" y="2641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7" name="Oval 83"/>
              <p:cNvSpPr>
                <a:spLocks noChangeArrowheads="1"/>
              </p:cNvSpPr>
              <p:nvPr/>
            </p:nvSpPr>
            <p:spPr bwMode="auto">
              <a:xfrm>
                <a:off x="1440" y="2641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8" name="Line 84"/>
              <p:cNvSpPr>
                <a:spLocks noChangeShapeType="1"/>
              </p:cNvSpPr>
              <p:nvPr/>
            </p:nvSpPr>
            <p:spPr bwMode="auto">
              <a:xfrm flipH="1" flipV="1">
                <a:off x="1585" y="2304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59" name="Line 85"/>
              <p:cNvSpPr>
                <a:spLocks noChangeShapeType="1"/>
              </p:cNvSpPr>
              <p:nvPr/>
            </p:nvSpPr>
            <p:spPr bwMode="auto">
              <a:xfrm flipH="1" flipV="1">
                <a:off x="1632" y="2304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0" name="Line 86"/>
              <p:cNvSpPr>
                <a:spLocks noChangeShapeType="1"/>
              </p:cNvSpPr>
              <p:nvPr/>
            </p:nvSpPr>
            <p:spPr bwMode="auto">
              <a:xfrm flipV="1">
                <a:off x="1585" y="2304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" name="Line 87"/>
              <p:cNvSpPr>
                <a:spLocks noChangeShapeType="1"/>
              </p:cNvSpPr>
              <p:nvPr/>
            </p:nvSpPr>
            <p:spPr bwMode="auto">
              <a:xfrm flipV="1">
                <a:off x="1585" y="1631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2" name="Line 88"/>
              <p:cNvSpPr>
                <a:spLocks noChangeShapeType="1"/>
              </p:cNvSpPr>
              <p:nvPr/>
            </p:nvSpPr>
            <p:spPr bwMode="auto">
              <a:xfrm flipH="1" flipV="1">
                <a:off x="1872" y="1631"/>
                <a:ext cx="383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3" name="Line 89"/>
              <p:cNvSpPr>
                <a:spLocks noChangeShapeType="1"/>
              </p:cNvSpPr>
              <p:nvPr/>
            </p:nvSpPr>
            <p:spPr bwMode="auto">
              <a:xfrm flipV="1">
                <a:off x="2255" y="2304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sp>
          <p:nvSpPr>
            <p:cNvPr id="52" name="Rectangle 90"/>
            <p:cNvSpPr>
              <a:spLocks noChangeArrowheads="1"/>
            </p:cNvSpPr>
            <p:nvPr/>
          </p:nvSpPr>
          <p:spPr bwMode="auto">
            <a:xfrm>
              <a:off x="1171" y="3068"/>
              <a:ext cx="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endParaRPr>
            </a:p>
          </p:txBody>
        </p:sp>
      </p:grpSp>
      <p:grpSp>
        <p:nvGrpSpPr>
          <p:cNvPr id="64" name="Group 91"/>
          <p:cNvGrpSpPr>
            <a:grpSpLocks/>
          </p:cNvGrpSpPr>
          <p:nvPr/>
        </p:nvGrpSpPr>
        <p:grpSpPr bwMode="auto">
          <a:xfrm>
            <a:off x="7690261" y="2920123"/>
            <a:ext cx="577667" cy="1482024"/>
            <a:chOff x="720" y="1368"/>
            <a:chExt cx="960" cy="2014"/>
          </a:xfrm>
        </p:grpSpPr>
        <p:grpSp>
          <p:nvGrpSpPr>
            <p:cNvPr id="65" name="Group 92"/>
            <p:cNvGrpSpPr>
              <a:grpSpLocks/>
            </p:cNvGrpSpPr>
            <p:nvPr/>
          </p:nvGrpSpPr>
          <p:grpSpPr bwMode="auto">
            <a:xfrm>
              <a:off x="720" y="1368"/>
              <a:ext cx="960" cy="1584"/>
              <a:chOff x="1440" y="1344"/>
              <a:chExt cx="960" cy="1584"/>
            </a:xfrm>
          </p:grpSpPr>
          <p:sp>
            <p:nvSpPr>
              <p:cNvPr id="67" name="Oval 93"/>
              <p:cNvSpPr>
                <a:spLocks noChangeArrowheads="1"/>
              </p:cNvSpPr>
              <p:nvPr/>
            </p:nvSpPr>
            <p:spPr bwMode="auto">
              <a:xfrm>
                <a:off x="1440" y="201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8" name="Oval 94"/>
              <p:cNvSpPr>
                <a:spLocks noChangeArrowheads="1"/>
              </p:cNvSpPr>
              <p:nvPr/>
            </p:nvSpPr>
            <p:spPr bwMode="auto">
              <a:xfrm>
                <a:off x="2112" y="201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9" name="Oval 95"/>
              <p:cNvSpPr>
                <a:spLocks noChangeArrowheads="1"/>
              </p:cNvSpPr>
              <p:nvPr/>
            </p:nvSpPr>
            <p:spPr bwMode="auto">
              <a:xfrm>
                <a:off x="1741" y="1344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0" name="Oval 96"/>
              <p:cNvSpPr>
                <a:spLocks noChangeArrowheads="1"/>
              </p:cNvSpPr>
              <p:nvPr/>
            </p:nvSpPr>
            <p:spPr bwMode="auto">
              <a:xfrm>
                <a:off x="2112" y="2641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1" name="Oval 97"/>
              <p:cNvSpPr>
                <a:spLocks noChangeArrowheads="1"/>
              </p:cNvSpPr>
              <p:nvPr/>
            </p:nvSpPr>
            <p:spPr bwMode="auto">
              <a:xfrm>
                <a:off x="1440" y="2641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2" name="Line 98"/>
              <p:cNvSpPr>
                <a:spLocks noChangeShapeType="1"/>
              </p:cNvSpPr>
              <p:nvPr/>
            </p:nvSpPr>
            <p:spPr bwMode="auto">
              <a:xfrm flipH="1" flipV="1">
                <a:off x="1585" y="2304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3" name="Line 99"/>
              <p:cNvSpPr>
                <a:spLocks noChangeShapeType="1"/>
              </p:cNvSpPr>
              <p:nvPr/>
            </p:nvSpPr>
            <p:spPr bwMode="auto">
              <a:xfrm flipH="1" flipV="1">
                <a:off x="1632" y="2304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4" name="Line 100"/>
              <p:cNvSpPr>
                <a:spLocks noChangeShapeType="1"/>
              </p:cNvSpPr>
              <p:nvPr/>
            </p:nvSpPr>
            <p:spPr bwMode="auto">
              <a:xfrm flipV="1">
                <a:off x="1585" y="2304"/>
                <a:ext cx="623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5" name="Line 101"/>
              <p:cNvSpPr>
                <a:spLocks noChangeShapeType="1"/>
              </p:cNvSpPr>
              <p:nvPr/>
            </p:nvSpPr>
            <p:spPr bwMode="auto">
              <a:xfrm flipV="1">
                <a:off x="1585" y="1631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6" name="Line 102"/>
              <p:cNvSpPr>
                <a:spLocks noChangeShapeType="1"/>
              </p:cNvSpPr>
              <p:nvPr/>
            </p:nvSpPr>
            <p:spPr bwMode="auto">
              <a:xfrm flipH="1" flipV="1">
                <a:off x="1872" y="1631"/>
                <a:ext cx="383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77" name="Line 103"/>
              <p:cNvSpPr>
                <a:spLocks noChangeShapeType="1"/>
              </p:cNvSpPr>
              <p:nvPr/>
            </p:nvSpPr>
            <p:spPr bwMode="auto">
              <a:xfrm flipV="1">
                <a:off x="2255" y="2304"/>
                <a:ext cx="0" cy="3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sp>
          <p:nvSpPr>
            <p:cNvPr id="66" name="Rectangle 104"/>
            <p:cNvSpPr>
              <a:spLocks noChangeArrowheads="1"/>
            </p:cNvSpPr>
            <p:nvPr/>
          </p:nvSpPr>
          <p:spPr bwMode="auto">
            <a:xfrm>
              <a:off x="1171" y="3068"/>
              <a:ext cx="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endParaRPr>
            </a:p>
          </p:txBody>
        </p:sp>
      </p:grpSp>
      <p:grpSp>
        <p:nvGrpSpPr>
          <p:cNvPr id="78" name="Group 105"/>
          <p:cNvGrpSpPr>
            <a:grpSpLocks/>
          </p:cNvGrpSpPr>
          <p:nvPr/>
        </p:nvGrpSpPr>
        <p:grpSpPr bwMode="auto">
          <a:xfrm>
            <a:off x="5592259" y="83366"/>
            <a:ext cx="577667" cy="1482024"/>
            <a:chOff x="720" y="1368"/>
            <a:chExt cx="960" cy="2014"/>
          </a:xfrm>
        </p:grpSpPr>
        <p:grpSp>
          <p:nvGrpSpPr>
            <p:cNvPr id="79" name="Group 106"/>
            <p:cNvGrpSpPr>
              <a:grpSpLocks/>
            </p:cNvGrpSpPr>
            <p:nvPr/>
          </p:nvGrpSpPr>
          <p:grpSpPr bwMode="auto">
            <a:xfrm>
              <a:off x="720" y="1368"/>
              <a:ext cx="960" cy="1584"/>
              <a:chOff x="1440" y="1344"/>
              <a:chExt cx="960" cy="1584"/>
            </a:xfrm>
          </p:grpSpPr>
          <p:sp>
            <p:nvSpPr>
              <p:cNvPr id="81" name="Oval 107"/>
              <p:cNvSpPr>
                <a:spLocks noChangeArrowheads="1"/>
              </p:cNvSpPr>
              <p:nvPr/>
            </p:nvSpPr>
            <p:spPr bwMode="auto">
              <a:xfrm>
                <a:off x="1441" y="2017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2" name="Oval 108"/>
              <p:cNvSpPr>
                <a:spLocks noChangeArrowheads="1"/>
              </p:cNvSpPr>
              <p:nvPr/>
            </p:nvSpPr>
            <p:spPr bwMode="auto">
              <a:xfrm>
                <a:off x="2111" y="2017"/>
                <a:ext cx="288" cy="287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3" name="Oval 109"/>
              <p:cNvSpPr>
                <a:spLocks noChangeArrowheads="1"/>
              </p:cNvSpPr>
              <p:nvPr/>
            </p:nvSpPr>
            <p:spPr bwMode="auto">
              <a:xfrm>
                <a:off x="1739" y="1344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4" name="Oval 110"/>
              <p:cNvSpPr>
                <a:spLocks noChangeArrowheads="1"/>
              </p:cNvSpPr>
              <p:nvPr/>
            </p:nvSpPr>
            <p:spPr bwMode="auto">
              <a:xfrm>
                <a:off x="2111" y="264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5" name="Oval 111"/>
              <p:cNvSpPr>
                <a:spLocks noChangeArrowheads="1"/>
              </p:cNvSpPr>
              <p:nvPr/>
            </p:nvSpPr>
            <p:spPr bwMode="auto">
              <a:xfrm>
                <a:off x="1441" y="2645"/>
                <a:ext cx="288" cy="28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6" name="Line 112"/>
              <p:cNvSpPr>
                <a:spLocks noChangeShapeType="1"/>
              </p:cNvSpPr>
              <p:nvPr/>
            </p:nvSpPr>
            <p:spPr bwMode="auto">
              <a:xfrm flipH="1" flipV="1">
                <a:off x="1584" y="2304"/>
                <a:ext cx="0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7" name="Line 113"/>
              <p:cNvSpPr>
                <a:spLocks noChangeShapeType="1"/>
              </p:cNvSpPr>
              <p:nvPr/>
            </p:nvSpPr>
            <p:spPr bwMode="auto">
              <a:xfrm flipH="1" flipV="1">
                <a:off x="1634" y="2304"/>
                <a:ext cx="623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8" name="Line 114"/>
              <p:cNvSpPr>
                <a:spLocks noChangeShapeType="1"/>
              </p:cNvSpPr>
              <p:nvPr/>
            </p:nvSpPr>
            <p:spPr bwMode="auto">
              <a:xfrm flipV="1">
                <a:off x="1584" y="2304"/>
                <a:ext cx="623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89" name="Line 115"/>
              <p:cNvSpPr>
                <a:spLocks noChangeShapeType="1"/>
              </p:cNvSpPr>
              <p:nvPr/>
            </p:nvSpPr>
            <p:spPr bwMode="auto">
              <a:xfrm flipV="1">
                <a:off x="1584" y="1633"/>
                <a:ext cx="24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90" name="Line 116"/>
              <p:cNvSpPr>
                <a:spLocks noChangeShapeType="1"/>
              </p:cNvSpPr>
              <p:nvPr/>
            </p:nvSpPr>
            <p:spPr bwMode="auto">
              <a:xfrm flipH="1" flipV="1">
                <a:off x="1871" y="1633"/>
                <a:ext cx="385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91" name="Line 117"/>
              <p:cNvSpPr>
                <a:spLocks noChangeShapeType="1"/>
              </p:cNvSpPr>
              <p:nvPr/>
            </p:nvSpPr>
            <p:spPr bwMode="auto">
              <a:xfrm flipV="1">
                <a:off x="2256" y="2304"/>
                <a:ext cx="0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1172" y="3072"/>
              <a:ext cx="0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endParaRPr>
            </a:p>
          </p:txBody>
        </p:sp>
      </p:grpSp>
      <p:sp>
        <p:nvSpPr>
          <p:cNvPr id="92" name="Line 119"/>
          <p:cNvSpPr>
            <a:spLocks noChangeShapeType="1"/>
          </p:cNvSpPr>
          <p:nvPr/>
        </p:nvSpPr>
        <p:spPr bwMode="auto">
          <a:xfrm flipV="1">
            <a:off x="4868290" y="1974538"/>
            <a:ext cx="1957733" cy="116379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3" name="Line 120"/>
          <p:cNvSpPr>
            <a:spLocks noChangeShapeType="1"/>
          </p:cNvSpPr>
          <p:nvPr/>
        </p:nvSpPr>
        <p:spPr bwMode="auto">
          <a:xfrm flipV="1">
            <a:off x="4868290" y="1392639"/>
            <a:ext cx="1016573" cy="17411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" name="Line 121"/>
          <p:cNvSpPr>
            <a:spLocks noChangeShapeType="1"/>
          </p:cNvSpPr>
          <p:nvPr/>
        </p:nvSpPr>
        <p:spPr bwMode="auto">
          <a:xfrm>
            <a:off x="4939179" y="3138335"/>
            <a:ext cx="2533891" cy="3636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" name="Line 122"/>
          <p:cNvSpPr>
            <a:spLocks noChangeShapeType="1"/>
          </p:cNvSpPr>
          <p:nvPr/>
        </p:nvSpPr>
        <p:spPr bwMode="auto">
          <a:xfrm>
            <a:off x="4939179" y="3138335"/>
            <a:ext cx="941160" cy="8728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228600" y="5143500"/>
            <a:ext cx="8534400" cy="1714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Times" charset="0"/>
              <a:buNone/>
              <a:defRPr/>
            </a:pPr>
            <a:r>
              <a:rPr lang="en-US" sz="2800" smtClean="0">
                <a:cs typeface="+mn-cs"/>
              </a:rPr>
              <a:t>But, depending on initial conditions, there are an infinite number of ways to do XOR - backprop can surprise you with innovative solutions.</a:t>
            </a:r>
            <a:endParaRPr lang="en-US" sz="2800" dirty="0" smtClean="0">
              <a:cs typeface="+mn-cs"/>
            </a:endParaRPr>
          </a:p>
        </p:txBody>
      </p:sp>
      <p:grpSp>
        <p:nvGrpSpPr>
          <p:cNvPr id="112" name="Group 33"/>
          <p:cNvGrpSpPr>
            <a:grpSpLocks/>
          </p:cNvGrpSpPr>
          <p:nvPr/>
        </p:nvGrpSpPr>
        <p:grpSpPr bwMode="auto">
          <a:xfrm>
            <a:off x="5488188" y="3647497"/>
            <a:ext cx="1464567" cy="1753267"/>
            <a:chOff x="3657" y="1368"/>
            <a:chExt cx="1623" cy="2025"/>
          </a:xfrm>
        </p:grpSpPr>
        <p:sp>
          <p:nvSpPr>
            <p:cNvPr id="113" name="Oval 17"/>
            <p:cNvSpPr>
              <a:spLocks noChangeArrowheads="1"/>
            </p:cNvSpPr>
            <p:nvPr/>
          </p:nvSpPr>
          <p:spPr bwMode="auto">
            <a:xfrm>
              <a:off x="3937" y="2041"/>
              <a:ext cx="287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4" name="Oval 18"/>
            <p:cNvSpPr>
              <a:spLocks noChangeArrowheads="1"/>
            </p:cNvSpPr>
            <p:nvPr/>
          </p:nvSpPr>
          <p:spPr bwMode="auto">
            <a:xfrm>
              <a:off x="4609" y="2041"/>
              <a:ext cx="287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5" name="Oval 19"/>
            <p:cNvSpPr>
              <a:spLocks noChangeArrowheads="1"/>
            </p:cNvSpPr>
            <p:nvPr/>
          </p:nvSpPr>
          <p:spPr bwMode="auto">
            <a:xfrm>
              <a:off x="4236" y="1368"/>
              <a:ext cx="289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6" name="Oval 20"/>
            <p:cNvSpPr>
              <a:spLocks noChangeArrowheads="1"/>
            </p:cNvSpPr>
            <p:nvPr/>
          </p:nvSpPr>
          <p:spPr bwMode="auto">
            <a:xfrm>
              <a:off x="4609" y="2664"/>
              <a:ext cx="287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7" name="Oval 21"/>
            <p:cNvSpPr>
              <a:spLocks noChangeArrowheads="1"/>
            </p:cNvSpPr>
            <p:nvPr/>
          </p:nvSpPr>
          <p:spPr bwMode="auto">
            <a:xfrm>
              <a:off x="3937" y="2664"/>
              <a:ext cx="287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8" name="Line 22"/>
            <p:cNvSpPr>
              <a:spLocks noChangeShapeType="1"/>
            </p:cNvSpPr>
            <p:nvPr/>
          </p:nvSpPr>
          <p:spPr bwMode="auto">
            <a:xfrm flipV="1">
              <a:off x="4079" y="2329"/>
              <a:ext cx="625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19" name="Line 23"/>
            <p:cNvSpPr>
              <a:spLocks noChangeShapeType="1"/>
            </p:cNvSpPr>
            <p:nvPr/>
          </p:nvSpPr>
          <p:spPr bwMode="auto">
            <a:xfrm flipV="1">
              <a:off x="4079" y="1656"/>
              <a:ext cx="241" cy="385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20" name="Line 24"/>
            <p:cNvSpPr>
              <a:spLocks noChangeShapeType="1"/>
            </p:cNvSpPr>
            <p:nvPr/>
          </p:nvSpPr>
          <p:spPr bwMode="auto">
            <a:xfrm flipH="1" flipV="1">
              <a:off x="4368" y="1656"/>
              <a:ext cx="384" cy="385"/>
            </a:xfrm>
            <a:prstGeom prst="line">
              <a:avLst/>
            </a:prstGeom>
            <a:noFill/>
            <a:ln w="76200">
              <a:solidFill>
                <a:srgbClr val="FF0208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21" name="Line 25"/>
            <p:cNvSpPr>
              <a:spLocks noChangeShapeType="1"/>
            </p:cNvSpPr>
            <p:nvPr/>
          </p:nvSpPr>
          <p:spPr bwMode="auto">
            <a:xfrm flipV="1">
              <a:off x="4751" y="2329"/>
              <a:ext cx="0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22" name="Rectangle 28"/>
            <p:cNvSpPr>
              <a:spLocks noChangeArrowheads="1"/>
            </p:cNvSpPr>
            <p:nvPr/>
          </p:nvSpPr>
          <p:spPr bwMode="auto">
            <a:xfrm>
              <a:off x="3657" y="3073"/>
              <a:ext cx="140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XOR Network</a:t>
              </a:r>
            </a:p>
          </p:txBody>
        </p:sp>
        <p:sp>
          <p:nvSpPr>
            <p:cNvPr id="123" name="Rectangle 29"/>
            <p:cNvSpPr>
              <a:spLocks noChangeArrowheads="1"/>
            </p:cNvSpPr>
            <p:nvPr/>
          </p:nvSpPr>
          <p:spPr bwMode="auto">
            <a:xfrm>
              <a:off x="4966" y="2087"/>
              <a:ext cx="3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+mn-cs"/>
                </a:rPr>
                <a:t>AND</a:t>
              </a:r>
              <a:endParaRPr lang="en-US" sz="1800" dirty="0">
                <a:cs typeface="+mn-cs"/>
              </a:endParaRPr>
            </a:p>
          </p:txBody>
        </p:sp>
        <p:sp>
          <p:nvSpPr>
            <p:cNvPr id="124" name="Rectangle 30"/>
            <p:cNvSpPr>
              <a:spLocks noChangeArrowheads="1"/>
            </p:cNvSpPr>
            <p:nvPr/>
          </p:nvSpPr>
          <p:spPr bwMode="auto">
            <a:xfrm>
              <a:off x="3729" y="2162"/>
              <a:ext cx="21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+mn-cs"/>
                </a:rPr>
                <a:t>OR</a:t>
              </a:r>
              <a:endParaRPr lang="en-US" sz="1800" dirty="0">
                <a:cs typeface="+mn-cs"/>
              </a:endParaRPr>
            </a:p>
          </p:txBody>
        </p:sp>
        <p:sp>
          <p:nvSpPr>
            <p:cNvPr id="125" name="Line 31"/>
            <p:cNvSpPr>
              <a:spLocks noChangeShapeType="1"/>
            </p:cNvSpPr>
            <p:nvPr/>
          </p:nvSpPr>
          <p:spPr bwMode="auto">
            <a:xfrm flipH="1" flipV="1">
              <a:off x="4176" y="2305"/>
              <a:ext cx="528" cy="383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126" name="Line 32"/>
            <p:cNvSpPr>
              <a:spLocks noChangeShapeType="1"/>
            </p:cNvSpPr>
            <p:nvPr/>
          </p:nvSpPr>
          <p:spPr bwMode="auto">
            <a:xfrm flipH="1" flipV="1">
              <a:off x="4079" y="2305"/>
              <a:ext cx="0" cy="336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95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 The </a:t>
            </a:r>
            <a:r>
              <a:rPr lang="en-US" dirty="0" err="1" smtClean="0"/>
              <a:t>tl;dr</a:t>
            </a:r>
            <a:r>
              <a:rPr lang="en-US" dirty="0" smtClean="0"/>
              <a:t> of </a:t>
            </a:r>
            <a:r>
              <a:rPr lang="en-US" dirty="0" err="1" smtClean="0"/>
              <a:t>backpropagation</a:t>
            </a:r>
            <a:r>
              <a:rPr lang="en-US" dirty="0" smtClean="0"/>
              <a:t> is: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It’s the opposite of forward propagation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 learns internal representations (features)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 is a form of gradient </a:t>
            </a:r>
            <a:r>
              <a:rPr lang="en-US" dirty="0"/>
              <a:t>a</a:t>
            </a:r>
            <a:r>
              <a:rPr lang="en-US" dirty="0" smtClean="0"/>
              <a:t>scent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 changes the activations to go downhill in the parameters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8826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1. The </a:t>
            </a:r>
            <a:r>
              <a:rPr lang="en-US" dirty="0" err="1" smtClean="0"/>
              <a:t>tl;dr</a:t>
            </a:r>
            <a:r>
              <a:rPr lang="en-US" dirty="0" smtClean="0"/>
              <a:t> of </a:t>
            </a:r>
            <a:r>
              <a:rPr lang="en-US" dirty="0" err="1" smtClean="0"/>
              <a:t>backpropagation</a:t>
            </a:r>
            <a:r>
              <a:rPr lang="en-US" dirty="0" smtClean="0"/>
              <a:t> is: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It’s the opposite of forward propagation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b="1" dirty="0" smtClean="0"/>
              <a:t>It learns internal representations (features)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 is a form of gradient ascent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It changes the activations to go downhill in the parameters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2. Computing the deltas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Starts at the output, they are propagated backwards, and the weights are changed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Starts at the output, the weights are changed, and the deltas are propagated backwards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Uses the slope of the output units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Uses the slope of the hidden units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A&amp;D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2. Computing the deltas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Starts at the output, they are propagated backwards, and the weights are changed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Starts at the output, the weights are changed, and the deltas are propagated backwards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Uses the slope of the output units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dirty="0" smtClean="0"/>
              <a:t>Uses the slope of the hidden units</a:t>
            </a:r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</a:pPr>
            <a:r>
              <a:rPr lang="en-US" b="1" dirty="0" smtClean="0"/>
              <a:t>A&amp;D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82794DC-A272-634C-A255-6B7505A7B375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62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Why is/was this wonderful?</a:t>
            </a:r>
          </a:p>
        </p:txBody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Learns internal representations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Learns internal representations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Learns internal representations</a:t>
            </a:r>
          </a:p>
          <a:p>
            <a:pPr>
              <a:defRPr/>
            </a:pPr>
            <a:r>
              <a:rPr lang="en-US" dirty="0" smtClean="0"/>
              <a:t>Efficient</a:t>
            </a:r>
            <a:endParaRPr lang="en-US" dirty="0" smtClean="0">
              <a:cs typeface="+mn-cs"/>
            </a:endParaRPr>
          </a:p>
          <a:p>
            <a:pPr>
              <a:defRPr/>
            </a:pPr>
            <a:r>
              <a:rPr lang="en-US" dirty="0" smtClean="0">
                <a:cs typeface="+mn-cs"/>
              </a:rPr>
              <a:t>Generalizes to </a:t>
            </a:r>
            <a:r>
              <a:rPr lang="en-US" b="1" i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recurrent networks</a:t>
            </a:r>
          </a:p>
        </p:txBody>
      </p:sp>
    </p:spTree>
    <p:extLst>
      <p:ext uri="{BB962C8B-B14F-4D97-AF65-F5344CB8AC3E}">
        <p14:creationId xmlns:p14="http://schemas.microsoft.com/office/powerpoint/2010/main" val="39535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In the next </a:t>
            </a:r>
            <a:r>
              <a:rPr lang="en-US" sz="3200" i="1" dirty="0" smtClean="0"/>
              <a:t>k</a:t>
            </a:r>
            <a:r>
              <a:rPr lang="en-US" sz="3200" dirty="0" smtClean="0"/>
              <a:t> slides, where </a:t>
            </a:r>
            <a:r>
              <a:rPr lang="en-US" sz="3200" i="1" dirty="0" smtClean="0"/>
              <a:t>k</a:t>
            </a:r>
            <a:r>
              <a:rPr lang="en-US" sz="3200" dirty="0" smtClean="0"/>
              <a:t> is some </a:t>
            </a:r>
            <a:r>
              <a:rPr lang="en-US" sz="3200" dirty="0" smtClean="0"/>
              <a:t>medium-sized integer</a:t>
            </a:r>
            <a:r>
              <a:rPr lang="en-US" sz="3200" dirty="0" smtClean="0"/>
              <a:t>, we will look at</a:t>
            </a:r>
          </a:p>
          <a:p>
            <a:pPr lvl="1"/>
            <a:r>
              <a:rPr lang="en-US" sz="3200" dirty="0" smtClean="0"/>
              <a:t> various representations </a:t>
            </a:r>
            <a:r>
              <a:rPr lang="en-US" sz="3200" dirty="0" err="1" smtClean="0"/>
              <a:t>backprop</a:t>
            </a:r>
            <a:r>
              <a:rPr lang="en-US" sz="3200" dirty="0" smtClean="0"/>
              <a:t> has learned, and</a:t>
            </a:r>
          </a:p>
          <a:p>
            <a:pPr lvl="1"/>
            <a:r>
              <a:rPr lang="en-US" sz="3200" dirty="0" smtClean="0"/>
              <a:t>problems </a:t>
            </a:r>
            <a:r>
              <a:rPr lang="en-US" sz="3200" dirty="0" err="1" smtClean="0"/>
              <a:t>backprop</a:t>
            </a:r>
            <a:r>
              <a:rPr lang="en-US" sz="3200" dirty="0" smtClean="0"/>
              <a:t> has solved</a:t>
            </a:r>
          </a:p>
          <a:p>
            <a:r>
              <a:rPr lang="en-US" sz="3600" dirty="0" smtClean="0"/>
              <a:t>The mantra here is: </a:t>
            </a:r>
          </a:p>
          <a:p>
            <a:pPr lvl="1"/>
            <a:r>
              <a:rPr lang="en-US" sz="3200" dirty="0" err="1" smtClean="0"/>
              <a:t>Backprop</a:t>
            </a:r>
            <a:r>
              <a:rPr lang="en-US" sz="3200" dirty="0" smtClean="0"/>
              <a:t> learns representations in the service of the task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219200"/>
            <a:ext cx="4038600" cy="4953000"/>
          </a:xfrm>
        </p:spPr>
        <p:txBody>
          <a:bodyPr/>
          <a:lstStyle/>
          <a:p>
            <a:r>
              <a:rPr lang="en-US" dirty="0" smtClean="0"/>
              <a:t>Note here that the number in the unit is the </a:t>
            </a:r>
            <a:r>
              <a:rPr lang="en-US" i="1" dirty="0" smtClean="0"/>
              <a:t>bias</a:t>
            </a:r>
            <a:r>
              <a:rPr lang="en-US" dirty="0" smtClean="0"/>
              <a:t>: so think of this as what the unit “likes to do” in the absence of any input.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52900" cy="44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219200"/>
            <a:ext cx="40386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Note here that the number in the unit is the </a:t>
            </a:r>
            <a:r>
              <a:rPr lang="en-US" i="1" dirty="0" smtClean="0"/>
              <a:t>bias</a:t>
            </a:r>
            <a:r>
              <a:rPr lang="en-US" dirty="0" smtClean="0"/>
              <a:t>: so think of this as what the unit “likes to do” in the absence of any input.</a:t>
            </a:r>
          </a:p>
          <a:p>
            <a:endParaRPr lang="en-US" dirty="0"/>
          </a:p>
          <a:p>
            <a:r>
              <a:rPr lang="en-US" dirty="0" smtClean="0"/>
              <a:t>What Boolean function is the network </a:t>
            </a:r>
            <a:r>
              <a:rPr lang="en-US" i="1" dirty="0" smtClean="0"/>
              <a:t>without </a:t>
            </a:r>
            <a:r>
              <a:rPr lang="en-US" dirty="0" smtClean="0"/>
              <a:t>the hidden unit computing?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52900" cy="447235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87660"/>
              </p:ext>
            </p:extLst>
          </p:nvPr>
        </p:nvGraphicFramePr>
        <p:xfrm>
          <a:off x="2717801" y="5095875"/>
          <a:ext cx="2451099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033"/>
                <a:gridCol w="817033"/>
                <a:gridCol w="817033"/>
              </a:tblGrid>
              <a:tr h="2755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X1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X2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Y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755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755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755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</a:tr>
              <a:tr h="2755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49899" y="4248666"/>
            <a:ext cx="18838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429000"/>
            <a:ext cx="715434" cy="895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4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219200"/>
            <a:ext cx="40386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Note here that the number in the unit is the </a:t>
            </a:r>
            <a:r>
              <a:rPr lang="en-US" i="1" dirty="0" smtClean="0"/>
              <a:t>bias</a:t>
            </a:r>
            <a:r>
              <a:rPr lang="en-US" dirty="0" smtClean="0"/>
              <a:t>: so think of this as what the unit “likes to do” in the absence of any input.</a:t>
            </a:r>
          </a:p>
          <a:p>
            <a:r>
              <a:rPr lang="en-US" dirty="0" smtClean="0"/>
              <a:t>What function is the hidden unit computing?</a:t>
            </a:r>
          </a:p>
          <a:p>
            <a:endParaRPr lang="en-US" dirty="0"/>
          </a:p>
          <a:p>
            <a:r>
              <a:rPr lang="en-US" dirty="0" smtClean="0"/>
              <a:t>It only turns on for </a:t>
            </a:r>
            <a:r>
              <a:rPr lang="en-US" dirty="0" smtClean="0">
                <a:latin typeface="Times New Roman"/>
                <a:cs typeface="Times New Roman"/>
              </a:rPr>
              <a:t>(0,0)!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52900" cy="44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612226-9116-BD44-AA3B-95E044AD7ED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Problems with perceptrons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826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SzPct val="100000"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The learning rule comes with a great guarantee: anything a perceptron can </a:t>
            </a:r>
            <a:r>
              <a:rPr lang="en-US" sz="2400" i="1" dirty="0" smtClean="0">
                <a:latin typeface="Times New Roman"/>
                <a:cs typeface="Times New Roman"/>
              </a:rPr>
              <a:t>compute</a:t>
            </a:r>
            <a:r>
              <a:rPr lang="en-US" sz="2400" dirty="0" smtClean="0">
                <a:latin typeface="Times New Roman"/>
                <a:cs typeface="Times New Roman"/>
              </a:rPr>
              <a:t>, it can </a:t>
            </a:r>
            <a:r>
              <a:rPr lang="en-US" sz="2400" i="1" dirty="0" smtClean="0">
                <a:latin typeface="Times New Roman"/>
                <a:cs typeface="Times New Roman"/>
              </a:rPr>
              <a:t>learn to compute.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Problem: Lots of things were not computable, </a:t>
            </a:r>
          </a:p>
          <a:p>
            <a:pPr>
              <a:lnSpc>
                <a:spcPct val="120000"/>
              </a:lnSpc>
              <a:buSzPct val="100000"/>
              <a:buFont typeface="Times" charset="0"/>
              <a:buNone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     e.g., XOR (</a:t>
            </a:r>
            <a:r>
              <a:rPr lang="en-US" sz="2400" dirty="0" err="1" smtClean="0">
                <a:latin typeface="Times New Roman"/>
                <a:cs typeface="Times New Roman"/>
              </a:rPr>
              <a:t>Minsky</a:t>
            </a:r>
            <a:r>
              <a:rPr lang="en-US" sz="2400" dirty="0" smtClean="0">
                <a:latin typeface="Times New Roman"/>
                <a:cs typeface="Times New Roman"/>
              </a:rPr>
              <a:t> &amp; </a:t>
            </a:r>
            <a:r>
              <a:rPr lang="en-US" sz="2400" dirty="0" err="1" smtClean="0">
                <a:latin typeface="Times New Roman"/>
                <a:cs typeface="Times New Roman"/>
              </a:rPr>
              <a:t>Papert</a:t>
            </a:r>
            <a:r>
              <a:rPr lang="en-US" sz="2400" dirty="0" smtClean="0">
                <a:latin typeface="Times New Roman"/>
                <a:cs typeface="Times New Roman"/>
              </a:rPr>
              <a:t>, 1969)</a:t>
            </a: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sz="2400" dirty="0" err="1" smtClean="0">
                <a:latin typeface="Times New Roman"/>
                <a:cs typeface="Times New Roman"/>
              </a:rPr>
              <a:t>Minsky</a:t>
            </a:r>
            <a:r>
              <a:rPr lang="en-US" sz="2400" dirty="0" smtClean="0">
                <a:latin typeface="Times New Roman"/>
                <a:cs typeface="Times New Roman"/>
              </a:rPr>
              <a:t> &amp; </a:t>
            </a:r>
            <a:r>
              <a:rPr lang="en-US" sz="2400" dirty="0" err="1" smtClean="0">
                <a:latin typeface="Times New Roman"/>
                <a:cs typeface="Times New Roman"/>
              </a:rPr>
              <a:t>Papert</a:t>
            </a:r>
            <a:r>
              <a:rPr lang="en-US" sz="2400" dirty="0" smtClean="0">
                <a:latin typeface="Times New Roman"/>
                <a:cs typeface="Times New Roman"/>
              </a:rPr>
              <a:t> said: </a:t>
            </a:r>
          </a:p>
          <a:p>
            <a:pPr lvl="1">
              <a:lnSpc>
                <a:spcPct val="120000"/>
              </a:lnSpc>
              <a:buSzPct val="100000"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if you had hidden units, you could compute </a:t>
            </a:r>
            <a:r>
              <a:rPr lang="en-US" sz="2400" i="1" dirty="0" smtClean="0">
                <a:latin typeface="Times New Roman"/>
                <a:cs typeface="Times New Roman"/>
              </a:rPr>
              <a:t>any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boolean</a:t>
            </a:r>
            <a:r>
              <a:rPr lang="en-US" sz="2400" dirty="0" smtClean="0">
                <a:latin typeface="Times New Roman"/>
                <a:cs typeface="Times New Roman"/>
              </a:rPr>
              <a:t> function.</a:t>
            </a:r>
          </a:p>
          <a:p>
            <a:pPr lvl="1">
              <a:lnSpc>
                <a:spcPct val="120000"/>
              </a:lnSpc>
              <a:buSzPct val="100000"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But no learning rule exists for such multilayer networks, </a:t>
            </a:r>
            <a:r>
              <a:rPr lang="en-US" sz="2400" i="1" dirty="0" smtClean="0">
                <a:latin typeface="Times New Roman"/>
                <a:cs typeface="Times New Roman"/>
              </a:rPr>
              <a:t>and we don</a:t>
            </a:r>
            <a:r>
              <a:rPr lang="ja-JP" altLang="en-US" sz="2400" i="1" dirty="0" smtClean="0">
                <a:latin typeface="Times New Roman"/>
                <a:cs typeface="Times New Roman"/>
              </a:rPr>
              <a:t>’</a:t>
            </a:r>
            <a:r>
              <a:rPr lang="en-US" sz="2400" i="1" dirty="0" smtClean="0">
                <a:latin typeface="Times New Roman"/>
                <a:cs typeface="Times New Roman"/>
              </a:rPr>
              <a:t>t think one will ever be discovered.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48133" name="Picture 4" descr="perceptron-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5" t="2835" r="17859" b="2835"/>
          <a:stretch>
            <a:fillRect/>
          </a:stretch>
        </p:blipFill>
        <p:spPr bwMode="auto">
          <a:xfrm>
            <a:off x="7570787" y="1623085"/>
            <a:ext cx="1255713" cy="18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6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6803467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1143000"/>
            <a:ext cx="4508739" cy="48768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219200"/>
            <a:ext cx="42799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Here </a:t>
            </a:r>
            <a:r>
              <a:rPr lang="en-US" dirty="0" smtClean="0"/>
              <a:t>– think </a:t>
            </a:r>
            <a:r>
              <a:rPr lang="en-US" dirty="0" smtClean="0"/>
              <a:t>of these as </a:t>
            </a:r>
            <a:r>
              <a:rPr lang="en-US" dirty="0" smtClean="0"/>
              <a:t>binary threshold </a:t>
            </a:r>
            <a:r>
              <a:rPr lang="en-US" dirty="0" smtClean="0"/>
              <a:t>units.</a:t>
            </a:r>
          </a:p>
          <a:p>
            <a:endParaRPr lang="en-US" dirty="0" smtClean="0"/>
          </a:p>
          <a:p>
            <a:r>
              <a:rPr lang="en-US" dirty="0" smtClean="0"/>
              <a:t>Solid lines are =1</a:t>
            </a:r>
          </a:p>
          <a:p>
            <a:endParaRPr lang="en-US" dirty="0" smtClean="0"/>
          </a:p>
          <a:p>
            <a:r>
              <a:rPr lang="en-US" dirty="0" smtClean="0"/>
              <a:t>What is the hidden  unit on the right doing?</a:t>
            </a:r>
          </a:p>
          <a:p>
            <a:endParaRPr lang="en-US" dirty="0" smtClean="0"/>
          </a:p>
          <a:p>
            <a:r>
              <a:rPr lang="en-US" dirty="0" smtClean="0"/>
              <a:t>The one on the left?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NetTalk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Sejnowski</a:t>
            </a:r>
            <a:r>
              <a:rPr lang="en-US" sz="2800" dirty="0" smtClean="0"/>
              <a:t> &amp; Rosenberg, 1987)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sz="3200" dirty="0" smtClean="0"/>
              <a:t>A network that learns to read aloud from text</a:t>
            </a:r>
          </a:p>
          <a:p>
            <a:pPr>
              <a:defRPr/>
            </a:pPr>
            <a:r>
              <a:rPr lang="en-US" sz="3200" dirty="0" smtClean="0"/>
              <a:t>Trained on a corpus of 500 words, overnight on a </a:t>
            </a:r>
            <a:r>
              <a:rPr lang="en-US" sz="3200" dirty="0" err="1" smtClean="0"/>
              <a:t>Vax</a:t>
            </a:r>
            <a:endParaRPr lang="en-US" sz="3200" dirty="0" smtClean="0"/>
          </a:p>
          <a:p>
            <a:pPr>
              <a:defRPr/>
            </a:pPr>
            <a:r>
              <a:rPr lang="en-US" sz="3200" dirty="0" smtClean="0"/>
              <a:t>Business Week: It learns the abilities of a six-year old child overnight! (a lot of hype…)</a:t>
            </a:r>
          </a:p>
          <a:p>
            <a:pPr>
              <a:defRPr/>
            </a:pPr>
            <a:r>
              <a:rPr lang="en-US" sz="3200" dirty="0" smtClean="0"/>
              <a:t>Maps time into </a:t>
            </a:r>
            <a:r>
              <a:rPr lang="en-US" sz="3200" i="1" dirty="0" smtClean="0"/>
              <a:t>space </a:t>
            </a:r>
            <a:r>
              <a:rPr lang="en-US" sz="3200" dirty="0" smtClean="0"/>
              <a:t>– the text is stepped through the input (a lot of alignment issues)</a:t>
            </a:r>
          </a:p>
          <a:p>
            <a:pPr>
              <a:defRPr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3D929A-F0DC-FC4E-BF15-82DD30EC596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NetTalk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508" b="5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482154-ED01-F84E-AB91-977E5D9B085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E8F6F-67F5-254A-B2A7-B3BCA648B7C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Picture 7" descr="Training corp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7626096" cy="590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00277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Test set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15B4AC-0CCB-F742-AD83-92D7EA5E479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 descr="Testing Corp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089648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NetTalk</a:t>
            </a:r>
            <a:r>
              <a:rPr lang="en-US" dirty="0" smtClean="0"/>
              <a:t> hidden unit analysis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544" b="754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CEC16C3-828B-3A49-A146-7A6F74D4F10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3E6720-8B4D-6440-99A5-C6E30B7A761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Hinton</a:t>
            </a:r>
            <a:r>
              <a:rPr lang="en-US" dirty="0" smtClean="0"/>
              <a:t>’</a:t>
            </a:r>
            <a:r>
              <a:rPr lang="en-US" dirty="0" smtClean="0">
                <a:cs typeface="+mj-cs"/>
              </a:rPr>
              <a:t>s Family Trees example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333" y="1210733"/>
            <a:ext cx="8974667" cy="45259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Idea: Learn to represent relationships between people that are encoded in a family tree:</a:t>
            </a:r>
          </a:p>
        </p:txBody>
      </p:sp>
      <p:pic>
        <p:nvPicPr>
          <p:cNvPr id="64517" name="Picture 4" descr="hinton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209800"/>
            <a:ext cx="6916737" cy="37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94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109673-079C-EE40-A7B4-20FC9F08962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Hinton</a:t>
            </a:r>
            <a:r>
              <a:rPr lang="ja-JP" altLang="en-US" smtClean="0">
                <a:cs typeface="+mj-cs"/>
              </a:rPr>
              <a:t>’</a:t>
            </a:r>
            <a:r>
              <a:rPr lang="en-US" smtClean="0">
                <a:cs typeface="+mj-cs"/>
              </a:rPr>
              <a:t>s Family Trees example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6019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Idea 2: Learn </a:t>
            </a:r>
            <a:r>
              <a:rPr lang="en-US" i="1" dirty="0" smtClean="0">
                <a:cs typeface="+mn-cs"/>
              </a:rPr>
              <a:t>distributed </a:t>
            </a:r>
            <a:r>
              <a:rPr lang="en-US" dirty="0" smtClean="0">
                <a:cs typeface="+mn-cs"/>
              </a:rPr>
              <a:t>representations of concepts:			              </a:t>
            </a:r>
            <a:r>
              <a:rPr lang="en-US" sz="1800" dirty="0" err="1" smtClean="0">
                <a:cs typeface="+mn-cs"/>
              </a:rPr>
              <a:t>localist</a:t>
            </a:r>
            <a:r>
              <a:rPr lang="en-US" sz="1800" dirty="0" smtClean="0">
                <a:cs typeface="+mn-cs"/>
              </a:rPr>
              <a:t> outputs</a:t>
            </a: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 smtClean="0">
              <a:cs typeface="+mn-cs"/>
            </a:endParaRPr>
          </a:p>
        </p:txBody>
      </p:sp>
      <p:grpSp>
        <p:nvGrpSpPr>
          <p:cNvPr id="66565" name="Group 24"/>
          <p:cNvGrpSpPr>
            <a:grpSpLocks/>
          </p:cNvGrpSpPr>
          <p:nvPr/>
        </p:nvGrpSpPr>
        <p:grpSpPr bwMode="auto">
          <a:xfrm>
            <a:off x="442913" y="1981200"/>
            <a:ext cx="8701086" cy="4876800"/>
            <a:chOff x="279" y="1248"/>
            <a:chExt cx="5481" cy="3072"/>
          </a:xfrm>
        </p:grpSpPr>
        <p:sp>
          <p:nvSpPr>
            <p:cNvPr id="610309" name="Rectangle 5"/>
            <p:cNvSpPr>
              <a:spLocks noChangeArrowheads="1"/>
            </p:cNvSpPr>
            <p:nvPr/>
          </p:nvSpPr>
          <p:spPr bwMode="auto">
            <a:xfrm>
              <a:off x="3508" y="1412"/>
              <a:ext cx="225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kumimoji="0" lang="en-US" i="0">
                  <a:latin typeface="Georgia" charset="0"/>
                  <a:cs typeface="+mn-cs"/>
                </a:rPr>
                <a:t>Learn: </a:t>
              </a:r>
              <a:r>
                <a:rPr kumimoji="0" lang="en-US" b="1">
                  <a:latin typeface="Georgia" charset="0"/>
                  <a:cs typeface="+mn-cs"/>
                </a:rPr>
                <a:t>features</a:t>
              </a:r>
              <a:r>
                <a:rPr kumimoji="0" lang="en-US" i="0">
                  <a:latin typeface="Georgia" charset="0"/>
                  <a:cs typeface="+mn-cs"/>
                </a:rPr>
                <a:t> of these</a:t>
              </a:r>
            </a:p>
            <a:p>
              <a:pPr eaLnBrk="1" hangingPunct="1">
                <a:lnSpc>
                  <a:spcPct val="100000"/>
                </a:lnSpc>
                <a:defRPr/>
              </a:pPr>
              <a:r>
                <a:rPr kumimoji="0" lang="en-US" i="0">
                  <a:latin typeface="Georgia" charset="0"/>
                  <a:cs typeface="+mn-cs"/>
                </a:rPr>
                <a:t>entities useful for </a:t>
              </a:r>
            </a:p>
            <a:p>
              <a:pPr eaLnBrk="1" hangingPunct="1">
                <a:lnSpc>
                  <a:spcPct val="100000"/>
                </a:lnSpc>
                <a:defRPr/>
              </a:pPr>
              <a:r>
                <a:rPr kumimoji="0" lang="en-US" i="0">
                  <a:latin typeface="Georgia" charset="0"/>
                  <a:cs typeface="+mn-cs"/>
                </a:rPr>
                <a:t>solving the task</a:t>
              </a:r>
            </a:p>
          </p:txBody>
        </p:sp>
        <p:grpSp>
          <p:nvGrpSpPr>
            <p:cNvPr id="66567" name="Group 23"/>
            <p:cNvGrpSpPr>
              <a:grpSpLocks/>
            </p:cNvGrpSpPr>
            <p:nvPr/>
          </p:nvGrpSpPr>
          <p:grpSpPr bwMode="auto">
            <a:xfrm>
              <a:off x="279" y="1248"/>
              <a:ext cx="5193" cy="3072"/>
              <a:chOff x="279" y="1248"/>
              <a:chExt cx="5193" cy="3072"/>
            </a:xfrm>
          </p:grpSpPr>
          <p:sp>
            <p:nvSpPr>
              <p:cNvPr id="610311" name="Oval 7"/>
              <p:cNvSpPr>
                <a:spLocks noChangeArrowheads="1"/>
              </p:cNvSpPr>
              <p:nvPr/>
            </p:nvSpPr>
            <p:spPr bwMode="auto">
              <a:xfrm>
                <a:off x="1984" y="1248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2" name="Oval 8"/>
              <p:cNvSpPr>
                <a:spLocks noChangeArrowheads="1"/>
              </p:cNvSpPr>
              <p:nvPr/>
            </p:nvSpPr>
            <p:spPr bwMode="auto">
              <a:xfrm>
                <a:off x="2037" y="2160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3" name="Oval 9"/>
              <p:cNvSpPr>
                <a:spLocks noChangeArrowheads="1"/>
              </p:cNvSpPr>
              <p:nvPr/>
            </p:nvSpPr>
            <p:spPr bwMode="auto">
              <a:xfrm>
                <a:off x="3072" y="2688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4" name="Oval 10"/>
              <p:cNvSpPr>
                <a:spLocks noChangeArrowheads="1"/>
              </p:cNvSpPr>
              <p:nvPr/>
            </p:nvSpPr>
            <p:spPr bwMode="auto">
              <a:xfrm>
                <a:off x="1216" y="2699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5" name="Oval 11"/>
              <p:cNvSpPr>
                <a:spLocks noChangeArrowheads="1"/>
              </p:cNvSpPr>
              <p:nvPr/>
            </p:nvSpPr>
            <p:spPr bwMode="auto">
              <a:xfrm>
                <a:off x="3029" y="3254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6" name="Oval 12"/>
              <p:cNvSpPr>
                <a:spLocks noChangeArrowheads="1"/>
              </p:cNvSpPr>
              <p:nvPr/>
            </p:nvSpPr>
            <p:spPr bwMode="auto">
              <a:xfrm>
                <a:off x="1184" y="3265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7" name="Oval 13"/>
              <p:cNvSpPr>
                <a:spLocks noChangeArrowheads="1"/>
              </p:cNvSpPr>
              <p:nvPr/>
            </p:nvSpPr>
            <p:spPr bwMode="auto">
              <a:xfrm>
                <a:off x="2006" y="1707"/>
                <a:ext cx="1376" cy="20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8" name="Line 14"/>
              <p:cNvSpPr>
                <a:spLocks noChangeShapeType="1"/>
              </p:cNvSpPr>
              <p:nvPr/>
            </p:nvSpPr>
            <p:spPr bwMode="auto">
              <a:xfrm flipH="1" flipV="1">
                <a:off x="1856" y="2923"/>
                <a:ext cx="11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19" name="Line 15"/>
              <p:cNvSpPr>
                <a:spLocks noChangeShapeType="1"/>
              </p:cNvSpPr>
              <p:nvPr/>
            </p:nvSpPr>
            <p:spPr bwMode="auto">
              <a:xfrm flipH="1" flipV="1">
                <a:off x="2678" y="1419"/>
                <a:ext cx="11" cy="2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0" name="Line 16"/>
              <p:cNvSpPr>
                <a:spLocks noChangeShapeType="1"/>
              </p:cNvSpPr>
              <p:nvPr/>
            </p:nvSpPr>
            <p:spPr bwMode="auto">
              <a:xfrm flipH="1" flipV="1">
                <a:off x="2677" y="1883"/>
                <a:ext cx="11" cy="2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1" name="Line 17"/>
              <p:cNvSpPr>
                <a:spLocks noChangeShapeType="1"/>
              </p:cNvSpPr>
              <p:nvPr/>
            </p:nvSpPr>
            <p:spPr bwMode="auto">
              <a:xfrm flipH="1" flipV="1">
                <a:off x="2731" y="2379"/>
                <a:ext cx="939" cy="30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2" name="Line 18"/>
              <p:cNvSpPr>
                <a:spLocks noChangeShapeType="1"/>
              </p:cNvSpPr>
              <p:nvPr/>
            </p:nvSpPr>
            <p:spPr bwMode="auto">
              <a:xfrm flipV="1">
                <a:off x="1878" y="2358"/>
                <a:ext cx="789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3" name="Line 19"/>
              <p:cNvSpPr>
                <a:spLocks noChangeShapeType="1"/>
              </p:cNvSpPr>
              <p:nvPr/>
            </p:nvSpPr>
            <p:spPr bwMode="auto">
              <a:xfrm flipH="1" flipV="1">
                <a:off x="3681" y="2912"/>
                <a:ext cx="21" cy="3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4" name="Rectangle 20"/>
              <p:cNvSpPr>
                <a:spLocks noChangeArrowheads="1"/>
              </p:cNvSpPr>
              <p:nvPr/>
            </p:nvSpPr>
            <p:spPr bwMode="auto">
              <a:xfrm>
                <a:off x="279" y="3339"/>
                <a:ext cx="5193" cy="9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40000"/>
                  </a:lnSpc>
                  <a:defRPr/>
                </a:pPr>
                <a:r>
                  <a:rPr kumimoji="0" lang="en-US" sz="2800" i="0" dirty="0">
                    <a:latin typeface="Georgia" charset="0"/>
                    <a:cs typeface="+mn-cs"/>
                  </a:rPr>
                  <a:t>Input:   </a:t>
                </a:r>
                <a:r>
                  <a:rPr kumimoji="0" lang="en-US" sz="2800" i="0" dirty="0" err="1">
                    <a:latin typeface="Georgia" charset="0"/>
                    <a:cs typeface="+mn-cs"/>
                  </a:rPr>
                  <a:t>localist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 </a:t>
                </a:r>
                <a:r>
                  <a:rPr kumimoji="0" lang="en-US" sz="2800" i="0" dirty="0" smtClean="0">
                    <a:latin typeface="Georgia" charset="0"/>
                    <a:cs typeface="+mn-cs"/>
                  </a:rPr>
                  <a:t>people        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	</a:t>
                </a:r>
                <a:r>
                  <a:rPr kumimoji="0" lang="en-US" sz="2800" i="0" dirty="0" err="1">
                    <a:latin typeface="Georgia" charset="0"/>
                    <a:cs typeface="+mn-cs"/>
                  </a:rPr>
                  <a:t>localist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 relations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kumimoji="0" lang="en-US" sz="2800" dirty="0" err="1">
                    <a:latin typeface="Georgia" charset="0"/>
                    <a:cs typeface="+mn-cs"/>
                  </a:rPr>
                  <a:t>Localist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: one unit </a:t>
                </a:r>
                <a:r>
                  <a:rPr kumimoji="0" lang="ja-JP" altLang="en-US" sz="2800" i="0" dirty="0">
                    <a:latin typeface="Arial"/>
                    <a:cs typeface="+mn-cs"/>
                  </a:rPr>
                  <a:t>“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ON</a:t>
                </a:r>
                <a:r>
                  <a:rPr kumimoji="0" lang="ja-JP" altLang="en-US" sz="2800" i="0" dirty="0">
                    <a:latin typeface="Arial"/>
                    <a:cs typeface="+mn-cs"/>
                  </a:rPr>
                  <a:t>”</a:t>
                </a:r>
                <a:r>
                  <a:rPr kumimoji="0" lang="en-US" sz="2800" i="0" dirty="0">
                    <a:latin typeface="Georgia" charset="0"/>
                    <a:cs typeface="+mn-cs"/>
                  </a:rPr>
                  <a:t> to represent each </a:t>
                </a:r>
                <a:r>
                  <a:rPr kumimoji="0" lang="en-US" sz="2800" i="0" dirty="0" smtClean="0">
                    <a:latin typeface="Georgia" charset="0"/>
                    <a:cs typeface="+mn-cs"/>
                  </a:rPr>
                  <a:t>item (AKA “one hot” encoding) </a:t>
                </a:r>
                <a:endParaRPr kumimoji="0" lang="en-US" sz="2800" i="0" dirty="0">
                  <a:latin typeface="Georgia" charset="0"/>
                  <a:cs typeface="+mn-cs"/>
                </a:endParaRPr>
              </a:p>
            </p:txBody>
          </p:sp>
          <p:sp>
            <p:nvSpPr>
              <p:cNvPr id="610325" name="Line 21"/>
              <p:cNvSpPr>
                <a:spLocks noChangeShapeType="1"/>
              </p:cNvSpPr>
              <p:nvPr/>
            </p:nvSpPr>
            <p:spPr bwMode="auto">
              <a:xfrm flipH="1">
                <a:off x="4160" y="2160"/>
                <a:ext cx="501" cy="517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610326" name="Line 22"/>
              <p:cNvSpPr>
                <a:spLocks noChangeShapeType="1"/>
              </p:cNvSpPr>
              <p:nvPr/>
            </p:nvSpPr>
            <p:spPr bwMode="auto">
              <a:xfrm flipH="1">
                <a:off x="2442" y="2160"/>
                <a:ext cx="1995" cy="507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026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D4AE5D-4284-204A-A1C7-4799C494CDF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46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>
                <a:cs typeface="+mj-cs"/>
              </a:rPr>
              <a:t>People hidden units: Hinton diagram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r>
              <a:rPr lang="en-US" sz="2000" smtClean="0">
                <a:cs typeface="+mn-cs"/>
              </a:rPr>
              <a:t>What does the</a:t>
            </a:r>
            <a:r>
              <a:rPr lang="en-US" sz="2000" smtClean="0">
                <a:latin typeface="ヒラギノ明朝 ProN W3" charset="0"/>
                <a:cs typeface="+mn-cs"/>
              </a:rPr>
              <a:t> </a:t>
            </a:r>
            <a:r>
              <a:rPr lang="en-US" sz="2000" smtClean="0">
                <a:cs typeface="+mn-cs"/>
              </a:rPr>
              <a:t>unit 1 encode?		</a:t>
            </a:r>
          </a:p>
          <a:p>
            <a:pPr>
              <a:defRPr/>
            </a:pPr>
            <a:endParaRPr lang="en-US" sz="2000" smtClean="0">
              <a:cs typeface="+mn-cs"/>
            </a:endParaRPr>
          </a:p>
        </p:txBody>
      </p:sp>
      <p:pic>
        <p:nvPicPr>
          <p:cNvPr id="68613" name="Picture 4" descr="hinton-hid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53" name="Picture 5" descr="hinton-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3059113"/>
            <a:ext cx="5240338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54" name="Rectangle 6"/>
          <p:cNvSpPr>
            <a:spLocks noChangeArrowheads="1"/>
          </p:cNvSpPr>
          <p:nvPr/>
        </p:nvSpPr>
        <p:spPr bwMode="auto">
          <a:xfrm>
            <a:off x="457200" y="5943600"/>
            <a:ext cx="36829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2800" b="1" dirty="0">
                <a:cs typeface="+mn-cs"/>
              </a:rPr>
              <a:t>What is unit 1 encoding?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3581400" y="3048000"/>
            <a:ext cx="4953000" cy="1295400"/>
          </a:xfrm>
          <a:prstGeom prst="rect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2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4" grpId="0"/>
      <p:bldP spid="6164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B650240-7E32-2348-88BE-36D8D4F9D46B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Problems with perceptrons</a:t>
            </a:r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" charset="0"/>
              <a:buNone/>
              <a:defRPr/>
            </a:pPr>
            <a:endParaRPr lang="en-US" smtClean="0">
              <a:cs typeface="+mn-cs"/>
            </a:endParaRPr>
          </a:p>
        </p:txBody>
      </p:sp>
      <p:pic>
        <p:nvPicPr>
          <p:cNvPr id="50181" name="Picture 4" descr="perceptron-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5" t="2835" r="17859" b="2835"/>
          <a:stretch>
            <a:fillRect/>
          </a:stretch>
        </p:blipFill>
        <p:spPr bwMode="auto">
          <a:xfrm>
            <a:off x="381000" y="1295400"/>
            <a:ext cx="35480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5" descr="450px-RosenblattGravest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8274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4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AB3CB23-044C-D746-8CE4-11D410560825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24469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>
                <a:cs typeface="+mj-cs"/>
              </a:rPr>
              <a:t>People hidden units: Hinton diagram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endParaRPr lang="en-US" sz="1800" smtClean="0">
              <a:cs typeface="+mn-cs"/>
            </a:endParaRPr>
          </a:p>
          <a:p>
            <a:pPr>
              <a:defRPr/>
            </a:pPr>
            <a:r>
              <a:rPr lang="en-US" sz="1800" smtClean="0">
                <a:cs typeface="+mn-cs"/>
              </a:rPr>
              <a:t>What does</a:t>
            </a:r>
            <a:r>
              <a:rPr lang="en-US" sz="1800" smtClean="0">
                <a:latin typeface="ヒラギノ明朝 ProN W3" charset="0"/>
                <a:cs typeface="+mn-cs"/>
              </a:rPr>
              <a:t> </a:t>
            </a:r>
            <a:r>
              <a:rPr lang="en-US" sz="1800" smtClean="0">
                <a:cs typeface="+mn-cs"/>
              </a:rPr>
              <a:t>unit 2 encode?		</a:t>
            </a:r>
          </a:p>
          <a:p>
            <a:pPr>
              <a:defRPr/>
            </a:pPr>
            <a:endParaRPr lang="en-US" sz="1800" smtClean="0">
              <a:cs typeface="+mn-cs"/>
            </a:endParaRPr>
          </a:p>
        </p:txBody>
      </p:sp>
      <p:pic>
        <p:nvPicPr>
          <p:cNvPr id="70661" name="Picture 4" descr="hinton-hid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501" name="Picture 5" descr="hinton-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0350"/>
            <a:ext cx="43942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8502" name="Rectangle 6"/>
          <p:cNvSpPr>
            <a:spLocks noChangeArrowheads="1"/>
          </p:cNvSpPr>
          <p:nvPr/>
        </p:nvSpPr>
        <p:spPr bwMode="auto">
          <a:xfrm>
            <a:off x="460375" y="5943600"/>
            <a:ext cx="3671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2800" b="1" dirty="0">
                <a:cs typeface="+mn-cs"/>
              </a:rPr>
              <a:t>What is unit 2 encoding?</a:t>
            </a:r>
          </a:p>
        </p:txBody>
      </p:sp>
      <p:sp>
        <p:nvSpPr>
          <p:cNvPr id="618503" name="Oval 7"/>
          <p:cNvSpPr>
            <a:spLocks noChangeArrowheads="1"/>
          </p:cNvSpPr>
          <p:nvPr/>
        </p:nvSpPr>
        <p:spPr bwMode="auto">
          <a:xfrm>
            <a:off x="4951413" y="4037013"/>
            <a:ext cx="3354387" cy="457200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18504" name="Oval 8"/>
          <p:cNvSpPr>
            <a:spLocks noChangeArrowheads="1"/>
          </p:cNvSpPr>
          <p:nvPr/>
        </p:nvSpPr>
        <p:spPr bwMode="auto">
          <a:xfrm>
            <a:off x="5105400" y="5181600"/>
            <a:ext cx="3354388" cy="457200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46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02" grpId="0"/>
      <p:bldP spid="618503" grpId="0" animBg="1"/>
      <p:bldP spid="61850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50BEF16-ABE7-2449-BF26-61C145C49DE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-9366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>
                <a:cs typeface="+mj-cs"/>
              </a:rPr>
              <a:t>People hidden units: Hinton diagram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endParaRPr lang="en-US" sz="2000" smtClean="0">
              <a:cs typeface="+mn-cs"/>
            </a:endParaRPr>
          </a:p>
          <a:p>
            <a:pPr>
              <a:defRPr/>
            </a:pPr>
            <a:r>
              <a:rPr lang="en-US" sz="2000" smtClean="0">
                <a:cs typeface="+mn-cs"/>
              </a:rPr>
              <a:t>Unit 6?		</a:t>
            </a:r>
          </a:p>
          <a:p>
            <a:pPr>
              <a:defRPr/>
            </a:pPr>
            <a:endParaRPr lang="en-US" sz="2000" smtClean="0">
              <a:cs typeface="+mn-cs"/>
            </a:endParaRPr>
          </a:p>
        </p:txBody>
      </p:sp>
      <p:pic>
        <p:nvPicPr>
          <p:cNvPr id="72709" name="Picture 4" descr="hinton-hid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0549" name="Picture 5" descr="hinton-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4129" r="9071" b="11009"/>
          <a:stretch>
            <a:fillRect/>
          </a:stretch>
        </p:blipFill>
        <p:spPr bwMode="auto">
          <a:xfrm>
            <a:off x="4572000" y="1449388"/>
            <a:ext cx="45720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460375" y="5943600"/>
            <a:ext cx="41116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2800" b="1" dirty="0">
                <a:cs typeface="+mn-cs"/>
              </a:rPr>
              <a:t>What is unit 6 encoding?</a:t>
            </a:r>
          </a:p>
        </p:txBody>
      </p:sp>
      <p:sp>
        <p:nvSpPr>
          <p:cNvPr id="620551" name="Oval 7"/>
          <p:cNvSpPr>
            <a:spLocks noChangeArrowheads="1"/>
          </p:cNvSpPr>
          <p:nvPr/>
        </p:nvSpPr>
        <p:spPr bwMode="auto">
          <a:xfrm>
            <a:off x="4495800" y="1066800"/>
            <a:ext cx="2590800" cy="3200400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44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50" grpId="0"/>
      <p:bldP spid="62055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D59D2C-8BE8-5249-8F97-05082905AD49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713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>
                <a:cs typeface="+mj-cs"/>
              </a:rPr>
              <a:t>People hidden units: Hinton diagram</a:t>
            </a:r>
          </a:p>
        </p:txBody>
      </p:sp>
      <p:sp>
        <p:nvSpPr>
          <p:cNvPr id="660486" name="Rectangle 6"/>
          <p:cNvSpPr>
            <a:spLocks noChangeArrowheads="1"/>
          </p:cNvSpPr>
          <p:nvPr/>
        </p:nvSpPr>
        <p:spPr bwMode="auto">
          <a:xfrm>
            <a:off x="457200" y="5601758"/>
            <a:ext cx="83804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When all three are on, these units pick out Christopher and </a:t>
            </a:r>
            <a:r>
              <a:rPr lang="en-US" sz="2400" dirty="0" smtClean="0">
                <a:cs typeface="+mn-cs"/>
              </a:rPr>
              <a:t>Penelope: Other </a:t>
            </a:r>
            <a:r>
              <a:rPr lang="en-US" sz="2400" dirty="0">
                <a:cs typeface="+mn-cs"/>
              </a:rPr>
              <a:t>combinations pick out other parts of the trees</a:t>
            </a:r>
          </a:p>
        </p:txBody>
      </p:sp>
      <p:pic>
        <p:nvPicPr>
          <p:cNvPr id="74757" name="Picture 5" descr="hinton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t="4129" r="9071" b="11009"/>
          <a:stretch>
            <a:fillRect/>
          </a:stretch>
        </p:blipFill>
        <p:spPr bwMode="auto">
          <a:xfrm>
            <a:off x="1455738" y="1762125"/>
            <a:ext cx="6183312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0487" name="Oval 7"/>
          <p:cNvSpPr>
            <a:spLocks noChangeArrowheads="1"/>
          </p:cNvSpPr>
          <p:nvPr/>
        </p:nvSpPr>
        <p:spPr bwMode="auto">
          <a:xfrm>
            <a:off x="1352550" y="1238250"/>
            <a:ext cx="3503613" cy="4381500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60490" name="Oval 10"/>
          <p:cNvSpPr>
            <a:spLocks noChangeArrowheads="1"/>
          </p:cNvSpPr>
          <p:nvPr/>
        </p:nvSpPr>
        <p:spPr bwMode="auto">
          <a:xfrm>
            <a:off x="2038350" y="1489075"/>
            <a:ext cx="5419725" cy="935038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60491" name="Rectangle 11"/>
          <p:cNvSpPr>
            <a:spLocks noChangeArrowheads="1"/>
          </p:cNvSpPr>
          <p:nvPr/>
        </p:nvSpPr>
        <p:spPr bwMode="auto">
          <a:xfrm>
            <a:off x="1352550" y="1752600"/>
            <a:ext cx="6286500" cy="1541463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60493" name="Oval 13"/>
          <p:cNvSpPr>
            <a:spLocks noChangeArrowheads="1"/>
          </p:cNvSpPr>
          <p:nvPr/>
        </p:nvSpPr>
        <p:spPr bwMode="auto">
          <a:xfrm>
            <a:off x="2057400" y="3429000"/>
            <a:ext cx="5419725" cy="935038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17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6" grpId="0"/>
      <p:bldP spid="660487" grpId="0" animBg="1"/>
      <p:bldP spid="660490" grpId="0" animBg="1"/>
      <p:bldP spid="660491" grpId="0" animBg="1"/>
      <p:bldP spid="66049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4230C0-6178-7C40-A531-FDAEC8FC86D6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Relation units</a:t>
            </a:r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80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mtClean="0">
              <a:cs typeface="+mn-cs"/>
            </a:endParaRPr>
          </a:p>
          <a:p>
            <a:pPr algn="ctr">
              <a:lnSpc>
                <a:spcPct val="90000"/>
              </a:lnSpc>
              <a:buFont typeface="Times" charset="0"/>
              <a:buNone/>
              <a:defRPr/>
            </a:pPr>
            <a:r>
              <a:rPr lang="en-US" sz="2800" smtClean="0">
                <a:cs typeface="+mn-cs"/>
              </a:rPr>
              <a:t>What does the lower middle one code?</a:t>
            </a:r>
            <a:endParaRPr lang="en-US" sz="1800" smtClean="0">
              <a:cs typeface="+mn-cs"/>
            </a:endParaRPr>
          </a:p>
        </p:txBody>
      </p:sp>
      <p:pic>
        <p:nvPicPr>
          <p:cNvPr id="76805" name="Picture 12" descr="relation-un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143000"/>
            <a:ext cx="7308850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58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to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demo is downloadable from my website under “Resources” </a:t>
            </a:r>
          </a:p>
          <a:p>
            <a:r>
              <a:rPr lang="en-US" dirty="0" smtClean="0"/>
              <a:t>About the middle of the page:</a:t>
            </a:r>
          </a:p>
          <a:p>
            <a:r>
              <a:rPr lang="en-US" dirty="0" smtClean="0"/>
              <a:t>“A </a:t>
            </a:r>
            <a:r>
              <a:rPr lang="en-US" dirty="0" err="1" smtClean="0"/>
              <a:t>matlab</a:t>
            </a:r>
            <a:r>
              <a:rPr lang="en-US" dirty="0" smtClean="0"/>
              <a:t> neural net demo with face </a:t>
            </a:r>
            <a:r>
              <a:rPr lang="en-US" smtClean="0"/>
              <a:t>processing.”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BC0314-E3F3-F74E-A232-E9180935B8B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B3BA31-3D94-044D-BC38-F1FED146FD35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Lessons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534400" cy="4648200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  <a:defRPr/>
            </a:pPr>
            <a:r>
              <a:rPr lang="en-US" sz="2800" dirty="0" smtClean="0">
                <a:cs typeface="+mn-cs"/>
              </a:rPr>
              <a:t>The network learns features </a:t>
            </a:r>
            <a:r>
              <a:rPr lang="en-US" sz="2800" i="1" dirty="0" smtClean="0">
                <a:cs typeface="+mn-cs"/>
              </a:rPr>
              <a:t>in the service of the task - </a:t>
            </a:r>
            <a:r>
              <a:rPr lang="en-US" sz="2800" dirty="0" smtClean="0">
                <a:cs typeface="+mn-cs"/>
              </a:rPr>
              <a:t>i.e., it learns features on its own.</a:t>
            </a:r>
          </a:p>
          <a:p>
            <a:pPr>
              <a:lnSpc>
                <a:spcPct val="90000"/>
              </a:lnSpc>
              <a:buSzPct val="100000"/>
              <a:defRPr/>
            </a:pPr>
            <a:endParaRPr lang="en-US" sz="2800" dirty="0" smtClean="0">
              <a:cs typeface="+mn-cs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sz="2800" dirty="0" smtClean="0">
                <a:cs typeface="+mn-cs"/>
              </a:rPr>
              <a:t>This is useful if we don’t know what the features ought to be.</a:t>
            </a:r>
          </a:p>
          <a:p>
            <a:pPr>
              <a:lnSpc>
                <a:spcPct val="90000"/>
              </a:lnSpc>
              <a:buSzPct val="100000"/>
              <a:defRPr/>
            </a:pPr>
            <a:endParaRPr lang="en-US" sz="2800" dirty="0" smtClean="0">
              <a:cs typeface="+mn-cs"/>
            </a:endParaRPr>
          </a:p>
          <a:p>
            <a:pPr>
              <a:lnSpc>
                <a:spcPct val="90000"/>
              </a:lnSpc>
              <a:buSzPct val="100000"/>
              <a:defRPr/>
            </a:pPr>
            <a:r>
              <a:rPr lang="en-US" sz="2800" dirty="0" smtClean="0">
                <a:cs typeface="+mn-cs"/>
              </a:rPr>
              <a:t>Can explain some human phenomena</a:t>
            </a:r>
          </a:p>
          <a:p>
            <a:pPr lvl="1">
              <a:lnSpc>
                <a:spcPct val="90000"/>
              </a:lnSpc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022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380BFE-7B60-7C4B-A0B2-598EEF3450B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62000"/>
          </a:xfrm>
        </p:spPr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Aside about perceptrons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3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dirty="0" smtClean="0">
              <a:cs typeface="+mn-cs"/>
            </a:endParaRP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dirty="0" smtClean="0">
                <a:cs typeface="+mn-cs"/>
              </a:rPr>
              <a:t>They didn’t have hidden units - but Rosenblatt assumed nonlinear preprocessing!</a:t>
            </a:r>
          </a:p>
          <a:p>
            <a:pPr>
              <a:lnSpc>
                <a:spcPct val="120000"/>
              </a:lnSpc>
              <a:buSzPct val="100000"/>
              <a:defRPr/>
            </a:pPr>
            <a:endParaRPr lang="en-US" dirty="0" smtClean="0">
              <a:cs typeface="+mn-cs"/>
            </a:endParaRP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dirty="0" smtClean="0">
                <a:cs typeface="+mn-cs"/>
              </a:rPr>
              <a:t>Hidden units compute features of the input</a:t>
            </a:r>
          </a:p>
          <a:p>
            <a:pPr>
              <a:lnSpc>
                <a:spcPct val="120000"/>
              </a:lnSpc>
              <a:buSzPct val="100000"/>
              <a:defRPr/>
            </a:pPr>
            <a:endParaRPr lang="en-US" dirty="0" smtClean="0">
              <a:cs typeface="+mn-cs"/>
            </a:endParaRP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dirty="0" smtClean="0">
                <a:cs typeface="+mn-cs"/>
              </a:rPr>
              <a:t>The nonlinear preprocessing is a way to choose features by hand.</a:t>
            </a:r>
          </a:p>
          <a:p>
            <a:pPr>
              <a:lnSpc>
                <a:spcPct val="120000"/>
              </a:lnSpc>
              <a:buSzPct val="100000"/>
              <a:defRPr/>
            </a:pPr>
            <a:endParaRPr lang="en-US" dirty="0" smtClean="0">
              <a:cs typeface="+mn-cs"/>
            </a:endParaRPr>
          </a:p>
          <a:p>
            <a:pPr>
              <a:lnSpc>
                <a:spcPct val="120000"/>
              </a:lnSpc>
              <a:buSzPct val="100000"/>
              <a:defRPr/>
            </a:pPr>
            <a:r>
              <a:rPr lang="en-US" dirty="0" smtClean="0">
                <a:cs typeface="+mn-cs"/>
              </a:rPr>
              <a:t>Support Vector Machines essentially do this in a principled way, followed by a (highly sophisticated) perceptron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97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D9407E-6814-3048-B20E-65E70C9B21F8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/>
          <a:lstStyle/>
          <a:p>
            <a:pPr>
              <a:defRPr/>
            </a:pPr>
            <a:r>
              <a:rPr lang="en-US" sz="3200" smtClean="0">
                <a:cs typeface="+mj-cs"/>
              </a:rPr>
              <a:t>Enter Rumelhart, Hinton, &amp; Williams (1985)</a:t>
            </a:r>
            <a:endParaRPr lang="en-US" smtClean="0">
              <a:cs typeface="+mj-cs"/>
            </a:endParaRP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534400" cy="4419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dirty="0" smtClean="0">
                <a:cs typeface="+mn-cs"/>
              </a:rPr>
              <a:t>(Re-)Discovered a learning rule for networks with hidden units.</a:t>
            </a:r>
          </a:p>
          <a:p>
            <a:pPr>
              <a:lnSpc>
                <a:spcPct val="120000"/>
              </a:lnSpc>
              <a:defRPr/>
            </a:pPr>
            <a:r>
              <a:rPr lang="en-US" dirty="0" smtClean="0">
                <a:cs typeface="+mn-cs"/>
              </a:rPr>
              <a:t>Works a lot like the perceptron algorithm: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Randomly choose an input-output pattern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present the input, let activation propagate through the network</a:t>
            </a:r>
            <a:endParaRPr lang="en-US" dirty="0" smtClean="0">
              <a:latin typeface="Lucida Grande" charset="0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give the </a:t>
            </a:r>
            <a:r>
              <a:rPr lang="en-US" i="1" dirty="0" smtClean="0"/>
              <a:t>teaching signal </a:t>
            </a:r>
            <a:endParaRPr lang="en-US" dirty="0" smtClean="0">
              <a:latin typeface="Lucida Grande" charset="0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propagate the error back through the network (hence the name </a:t>
            </a:r>
            <a:r>
              <a:rPr lang="en-US" i="1" dirty="0" smtClean="0"/>
              <a:t>back propagation</a:t>
            </a:r>
            <a:r>
              <a:rPr lang="en-US" dirty="0" smtClean="0"/>
              <a:t>) </a:t>
            </a:r>
            <a:endParaRPr lang="en-US" dirty="0" smtClean="0">
              <a:latin typeface="Lucida Grande" charset="0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dirty="0" smtClean="0"/>
              <a:t>change the connection strengths according to the error</a:t>
            </a:r>
          </a:p>
        </p:txBody>
      </p:sp>
    </p:spTree>
    <p:extLst>
      <p:ext uri="{BB962C8B-B14F-4D97-AF65-F5344CB8AC3E}">
        <p14:creationId xmlns:p14="http://schemas.microsoft.com/office/powerpoint/2010/main" val="25510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/>
          <a:lstStyle/>
          <a:p>
            <a:pPr>
              <a:defRPr/>
            </a:pPr>
            <a:r>
              <a:rPr lang="en-US" sz="3200" smtClean="0">
                <a:cs typeface="+mj-cs"/>
              </a:rPr>
              <a:t>Enter Rumelhart, Hinton, &amp; Williams (1985)</a:t>
            </a:r>
            <a:endParaRPr lang="en-US" smtClean="0">
              <a:cs typeface="+mj-cs"/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410199"/>
            <a:ext cx="8915400" cy="13112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The actual algorithm uses the chain rule of calculus to go </a:t>
            </a:r>
            <a:r>
              <a:rPr lang="en-US" sz="2400" i="1" dirty="0" smtClean="0">
                <a:cs typeface="+mn-cs"/>
              </a:rPr>
              <a:t>downhill </a:t>
            </a:r>
            <a:r>
              <a:rPr lang="en-US" sz="2400" dirty="0" smtClean="0">
                <a:cs typeface="+mn-cs"/>
              </a:rPr>
              <a:t>in an error measure with respect to the weights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The hidden units must learn features that solve the problem</a:t>
            </a: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1524000"/>
            <a:ext cx="5095875" cy="3124200"/>
            <a:chOff x="1752600" y="1524000"/>
            <a:chExt cx="5095875" cy="3124200"/>
          </a:xfrm>
        </p:grpSpPr>
        <p:sp>
          <p:nvSpPr>
            <p:cNvPr id="651273" name="Oval 9"/>
            <p:cNvSpPr>
              <a:spLocks noChangeArrowheads="1"/>
            </p:cNvSpPr>
            <p:nvPr/>
          </p:nvSpPr>
          <p:spPr bwMode="auto">
            <a:xfrm>
              <a:off x="35052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78" name="Rectangle 14"/>
            <p:cNvSpPr>
              <a:spLocks noChangeArrowheads="1"/>
            </p:cNvSpPr>
            <p:nvPr/>
          </p:nvSpPr>
          <p:spPr bwMode="auto">
            <a:xfrm>
              <a:off x="4232275" y="1943100"/>
              <a:ext cx="5254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79" name="Rectangle 15"/>
            <p:cNvSpPr>
              <a:spLocks noChangeArrowheads="1"/>
            </p:cNvSpPr>
            <p:nvPr/>
          </p:nvSpPr>
          <p:spPr bwMode="auto">
            <a:xfrm>
              <a:off x="4757737" y="4076700"/>
              <a:ext cx="5254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81" name="Line 17"/>
            <p:cNvSpPr>
              <a:spLocks noChangeShapeType="1"/>
            </p:cNvSpPr>
            <p:nvPr/>
          </p:nvSpPr>
          <p:spPr bwMode="auto">
            <a:xfrm flipV="1">
              <a:off x="2286000" y="3657600"/>
              <a:ext cx="152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3" name="Line 19"/>
            <p:cNvSpPr>
              <a:spLocks noChangeShapeType="1"/>
            </p:cNvSpPr>
            <p:nvPr/>
          </p:nvSpPr>
          <p:spPr bwMode="auto">
            <a:xfrm flipH="1" flipV="1">
              <a:off x="2590800" y="3657600"/>
              <a:ext cx="533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4" name="Line 20"/>
            <p:cNvSpPr>
              <a:spLocks noChangeShapeType="1"/>
            </p:cNvSpPr>
            <p:nvPr/>
          </p:nvSpPr>
          <p:spPr bwMode="auto">
            <a:xfrm flipV="1">
              <a:off x="4257675" y="3657600"/>
              <a:ext cx="228600" cy="530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5" name="Line 21"/>
            <p:cNvSpPr>
              <a:spLocks noChangeShapeType="1"/>
            </p:cNvSpPr>
            <p:nvPr/>
          </p:nvSpPr>
          <p:spPr bwMode="auto">
            <a:xfrm flipV="1">
              <a:off x="3124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6" name="Line 22"/>
            <p:cNvSpPr>
              <a:spLocks noChangeShapeType="1"/>
            </p:cNvSpPr>
            <p:nvPr/>
          </p:nvSpPr>
          <p:spPr bwMode="auto">
            <a:xfrm flipV="1">
              <a:off x="3124200" y="3657600"/>
              <a:ext cx="3810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7" name="Line 23"/>
            <p:cNvSpPr>
              <a:spLocks noChangeShapeType="1"/>
            </p:cNvSpPr>
            <p:nvPr/>
          </p:nvSpPr>
          <p:spPr bwMode="auto">
            <a:xfrm flipH="1" flipV="1">
              <a:off x="5562600" y="3581400"/>
              <a:ext cx="3048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8" name="Line 24"/>
            <p:cNvSpPr>
              <a:spLocks noChangeShapeType="1"/>
            </p:cNvSpPr>
            <p:nvPr/>
          </p:nvSpPr>
          <p:spPr bwMode="auto">
            <a:xfrm flipV="1">
              <a:off x="4267200" y="3657598"/>
              <a:ext cx="1143000" cy="530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9" name="Line 25"/>
            <p:cNvSpPr>
              <a:spLocks noChangeShapeType="1"/>
            </p:cNvSpPr>
            <p:nvPr/>
          </p:nvSpPr>
          <p:spPr bwMode="auto">
            <a:xfrm flipH="1" flipV="1">
              <a:off x="4648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0" name="Line 26"/>
            <p:cNvSpPr>
              <a:spLocks noChangeShapeType="1"/>
            </p:cNvSpPr>
            <p:nvPr/>
          </p:nvSpPr>
          <p:spPr bwMode="auto">
            <a:xfrm flipV="1">
              <a:off x="2286000" y="3505200"/>
              <a:ext cx="2971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1" name="Line 27"/>
            <p:cNvSpPr>
              <a:spLocks noChangeShapeType="1"/>
            </p:cNvSpPr>
            <p:nvPr/>
          </p:nvSpPr>
          <p:spPr bwMode="auto">
            <a:xfrm flipV="1">
              <a:off x="25146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2" name="Line 28"/>
            <p:cNvSpPr>
              <a:spLocks noChangeShapeType="1"/>
            </p:cNvSpPr>
            <p:nvPr/>
          </p:nvSpPr>
          <p:spPr bwMode="auto">
            <a:xfrm flipV="1">
              <a:off x="2540000" y="2590800"/>
              <a:ext cx="1117600" cy="577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3" name="Line 29"/>
            <p:cNvSpPr>
              <a:spLocks noChangeShapeType="1"/>
            </p:cNvSpPr>
            <p:nvPr/>
          </p:nvSpPr>
          <p:spPr bwMode="auto">
            <a:xfrm flipH="1" flipV="1">
              <a:off x="2971800" y="2590800"/>
              <a:ext cx="6350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4" name="Line 30"/>
            <p:cNvSpPr>
              <a:spLocks noChangeShapeType="1"/>
            </p:cNvSpPr>
            <p:nvPr/>
          </p:nvSpPr>
          <p:spPr bwMode="auto">
            <a:xfrm flipV="1">
              <a:off x="3581400" y="2590800"/>
              <a:ext cx="1524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5" name="Line 31"/>
            <p:cNvSpPr>
              <a:spLocks noChangeShapeType="1"/>
            </p:cNvSpPr>
            <p:nvPr/>
          </p:nvSpPr>
          <p:spPr bwMode="auto">
            <a:xfrm flipV="1">
              <a:off x="4495800" y="2590800"/>
              <a:ext cx="609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6" name="Line 32"/>
            <p:cNvSpPr>
              <a:spLocks noChangeShapeType="1"/>
            </p:cNvSpPr>
            <p:nvPr/>
          </p:nvSpPr>
          <p:spPr bwMode="auto">
            <a:xfrm flipH="1" flipV="1">
              <a:off x="51054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7" name="Line 33"/>
            <p:cNvSpPr>
              <a:spLocks noChangeShapeType="1"/>
            </p:cNvSpPr>
            <p:nvPr/>
          </p:nvSpPr>
          <p:spPr bwMode="auto">
            <a:xfrm flipH="1" flipV="1">
              <a:off x="3733800" y="2590800"/>
              <a:ext cx="762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8" name="Line 34"/>
            <p:cNvSpPr>
              <a:spLocks noChangeShapeType="1"/>
            </p:cNvSpPr>
            <p:nvPr/>
          </p:nvSpPr>
          <p:spPr bwMode="auto">
            <a:xfrm flipH="1" flipV="1">
              <a:off x="3886200" y="2514600"/>
              <a:ext cx="1587500" cy="666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9" name="Line 35"/>
            <p:cNvSpPr>
              <a:spLocks noChangeShapeType="1"/>
            </p:cNvSpPr>
            <p:nvPr/>
          </p:nvSpPr>
          <p:spPr bwMode="auto">
            <a:xfrm flipV="1">
              <a:off x="1752600" y="2057400"/>
              <a:ext cx="0" cy="2438400"/>
            </a:xfrm>
            <a:prstGeom prst="line">
              <a:avLst/>
            </a:prstGeom>
            <a:noFill/>
            <a:ln w="38100">
              <a:solidFill>
                <a:srgbClr val="1CF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304" name="Rectangle 40"/>
            <p:cNvSpPr>
              <a:spLocks noChangeArrowheads="1"/>
            </p:cNvSpPr>
            <p:nvPr/>
          </p:nvSpPr>
          <p:spPr bwMode="auto">
            <a:xfrm>
              <a:off x="3325813" y="1524000"/>
              <a:ext cx="9826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OUTPUTS</a:t>
              </a:r>
            </a:p>
          </p:txBody>
        </p:sp>
        <p:sp>
          <p:nvSpPr>
            <p:cNvPr id="651305" name="Rectangle 41"/>
            <p:cNvSpPr>
              <a:spLocks noChangeArrowheads="1"/>
            </p:cNvSpPr>
            <p:nvPr/>
          </p:nvSpPr>
          <p:spPr bwMode="auto">
            <a:xfrm>
              <a:off x="5562600" y="2743200"/>
              <a:ext cx="1285875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Hidden Units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2709333" y="21717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286000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352800" y="3214688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4244975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6388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5223933" y="32004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40386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886075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057400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48768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70B376-6316-634F-85DE-ACBC0DD6DEE2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57200"/>
            <a:ext cx="8839200" cy="8382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cs typeface="+mj-cs"/>
              </a:rPr>
              <a:t>But first, let’s talk about </a:t>
            </a:r>
            <a:r>
              <a:rPr lang="en-US" sz="3200" i="1" dirty="0" smtClean="0">
                <a:cs typeface="+mj-cs"/>
              </a:rPr>
              <a:t>forward</a:t>
            </a:r>
            <a:r>
              <a:rPr lang="en-US" sz="3200" dirty="0" smtClean="0">
                <a:cs typeface="+mj-cs"/>
              </a:rPr>
              <a:t> propagation!</a:t>
            </a:r>
            <a:endParaRPr lang="en-US" dirty="0" smtClean="0">
              <a:cs typeface="+mj-cs"/>
            </a:endParaRPr>
          </a:p>
        </p:txBody>
      </p:sp>
      <p:sp>
        <p:nvSpPr>
          <p:cNvPr id="651300" name="Rectangle 36"/>
          <p:cNvSpPr>
            <a:spLocks noChangeArrowheads="1"/>
          </p:cNvSpPr>
          <p:nvPr/>
        </p:nvSpPr>
        <p:spPr bwMode="auto">
          <a:xfrm>
            <a:off x="577850" y="2986088"/>
            <a:ext cx="985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Activation</a:t>
            </a:r>
          </a:p>
        </p:txBody>
      </p:sp>
      <p:sp>
        <p:nvSpPr>
          <p:cNvPr id="651301" name="Line 37"/>
          <p:cNvSpPr>
            <a:spLocks noChangeShapeType="1"/>
          </p:cNvSpPr>
          <p:nvPr/>
        </p:nvSpPr>
        <p:spPr bwMode="auto">
          <a:xfrm>
            <a:off x="7162800" y="2400300"/>
            <a:ext cx="0" cy="2057400"/>
          </a:xfrm>
          <a:prstGeom prst="line">
            <a:avLst/>
          </a:prstGeom>
          <a:noFill/>
          <a:ln w="38100">
            <a:solidFill>
              <a:srgbClr val="FF02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651302" name="Rectangle 38"/>
          <p:cNvSpPr>
            <a:spLocks noChangeArrowheads="1"/>
          </p:cNvSpPr>
          <p:nvPr/>
        </p:nvSpPr>
        <p:spPr bwMode="auto">
          <a:xfrm>
            <a:off x="7329488" y="2971800"/>
            <a:ext cx="5000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Error</a:t>
            </a:r>
          </a:p>
        </p:txBody>
      </p:sp>
      <p:sp>
        <p:nvSpPr>
          <p:cNvPr id="651303" name="Rectangle 39"/>
          <p:cNvSpPr>
            <a:spLocks noChangeArrowheads="1"/>
          </p:cNvSpPr>
          <p:nvPr/>
        </p:nvSpPr>
        <p:spPr bwMode="auto">
          <a:xfrm>
            <a:off x="3721100" y="495300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1524000"/>
            <a:ext cx="5095875" cy="3124200"/>
            <a:chOff x="1752600" y="1524000"/>
            <a:chExt cx="5095875" cy="3124200"/>
          </a:xfrm>
        </p:grpSpPr>
        <p:sp>
          <p:nvSpPr>
            <p:cNvPr id="651273" name="Oval 9"/>
            <p:cNvSpPr>
              <a:spLocks noChangeArrowheads="1"/>
            </p:cNvSpPr>
            <p:nvPr/>
          </p:nvSpPr>
          <p:spPr bwMode="auto">
            <a:xfrm>
              <a:off x="35052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78" name="Rectangle 14"/>
            <p:cNvSpPr>
              <a:spLocks noChangeArrowheads="1"/>
            </p:cNvSpPr>
            <p:nvPr/>
          </p:nvSpPr>
          <p:spPr bwMode="auto">
            <a:xfrm>
              <a:off x="4232275" y="1943100"/>
              <a:ext cx="5254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79" name="Rectangle 15"/>
            <p:cNvSpPr>
              <a:spLocks noChangeArrowheads="1"/>
            </p:cNvSpPr>
            <p:nvPr/>
          </p:nvSpPr>
          <p:spPr bwMode="auto">
            <a:xfrm>
              <a:off x="4757737" y="4076700"/>
              <a:ext cx="5254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eorgia" charset="0"/>
                  <a:cs typeface="+mn-cs"/>
                </a:rPr>
                <a:t>. . .</a:t>
              </a:r>
            </a:p>
          </p:txBody>
        </p:sp>
        <p:sp>
          <p:nvSpPr>
            <p:cNvPr id="651281" name="Line 17"/>
            <p:cNvSpPr>
              <a:spLocks noChangeShapeType="1"/>
            </p:cNvSpPr>
            <p:nvPr/>
          </p:nvSpPr>
          <p:spPr bwMode="auto">
            <a:xfrm flipV="1">
              <a:off x="2286000" y="3657600"/>
              <a:ext cx="152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3" name="Line 19"/>
            <p:cNvSpPr>
              <a:spLocks noChangeShapeType="1"/>
            </p:cNvSpPr>
            <p:nvPr/>
          </p:nvSpPr>
          <p:spPr bwMode="auto">
            <a:xfrm flipH="1" flipV="1">
              <a:off x="2590800" y="3657600"/>
              <a:ext cx="5334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4" name="Line 20"/>
            <p:cNvSpPr>
              <a:spLocks noChangeShapeType="1"/>
            </p:cNvSpPr>
            <p:nvPr/>
          </p:nvSpPr>
          <p:spPr bwMode="auto">
            <a:xfrm flipV="1">
              <a:off x="4257675" y="3657600"/>
              <a:ext cx="228600" cy="530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5" name="Line 21"/>
            <p:cNvSpPr>
              <a:spLocks noChangeShapeType="1"/>
            </p:cNvSpPr>
            <p:nvPr/>
          </p:nvSpPr>
          <p:spPr bwMode="auto">
            <a:xfrm flipV="1">
              <a:off x="3124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6" name="Line 22"/>
            <p:cNvSpPr>
              <a:spLocks noChangeShapeType="1"/>
            </p:cNvSpPr>
            <p:nvPr/>
          </p:nvSpPr>
          <p:spPr bwMode="auto">
            <a:xfrm flipV="1">
              <a:off x="3124200" y="3657600"/>
              <a:ext cx="381000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7" name="Line 23"/>
            <p:cNvSpPr>
              <a:spLocks noChangeShapeType="1"/>
            </p:cNvSpPr>
            <p:nvPr/>
          </p:nvSpPr>
          <p:spPr bwMode="auto">
            <a:xfrm flipH="1" flipV="1">
              <a:off x="5562600" y="3581400"/>
              <a:ext cx="3048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8" name="Line 24"/>
            <p:cNvSpPr>
              <a:spLocks noChangeShapeType="1"/>
            </p:cNvSpPr>
            <p:nvPr/>
          </p:nvSpPr>
          <p:spPr bwMode="auto">
            <a:xfrm flipV="1">
              <a:off x="4267200" y="3657598"/>
              <a:ext cx="1143000" cy="5307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89" name="Line 25"/>
            <p:cNvSpPr>
              <a:spLocks noChangeShapeType="1"/>
            </p:cNvSpPr>
            <p:nvPr/>
          </p:nvSpPr>
          <p:spPr bwMode="auto">
            <a:xfrm flipH="1" flipV="1">
              <a:off x="4648200" y="3581400"/>
              <a:ext cx="12192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0" name="Line 26"/>
            <p:cNvSpPr>
              <a:spLocks noChangeShapeType="1"/>
            </p:cNvSpPr>
            <p:nvPr/>
          </p:nvSpPr>
          <p:spPr bwMode="auto">
            <a:xfrm flipV="1">
              <a:off x="2286000" y="3505200"/>
              <a:ext cx="2971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1" name="Line 27"/>
            <p:cNvSpPr>
              <a:spLocks noChangeShapeType="1"/>
            </p:cNvSpPr>
            <p:nvPr/>
          </p:nvSpPr>
          <p:spPr bwMode="auto">
            <a:xfrm flipV="1">
              <a:off x="25146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2" name="Line 28"/>
            <p:cNvSpPr>
              <a:spLocks noChangeShapeType="1"/>
            </p:cNvSpPr>
            <p:nvPr/>
          </p:nvSpPr>
          <p:spPr bwMode="auto">
            <a:xfrm flipV="1">
              <a:off x="2540000" y="2590800"/>
              <a:ext cx="1117600" cy="5778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3" name="Line 29"/>
            <p:cNvSpPr>
              <a:spLocks noChangeShapeType="1"/>
            </p:cNvSpPr>
            <p:nvPr/>
          </p:nvSpPr>
          <p:spPr bwMode="auto">
            <a:xfrm flipH="1" flipV="1">
              <a:off x="2971800" y="2590800"/>
              <a:ext cx="6350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4" name="Line 30"/>
            <p:cNvSpPr>
              <a:spLocks noChangeShapeType="1"/>
            </p:cNvSpPr>
            <p:nvPr/>
          </p:nvSpPr>
          <p:spPr bwMode="auto">
            <a:xfrm flipV="1">
              <a:off x="3581400" y="2590800"/>
              <a:ext cx="1524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5" name="Line 31"/>
            <p:cNvSpPr>
              <a:spLocks noChangeShapeType="1"/>
            </p:cNvSpPr>
            <p:nvPr/>
          </p:nvSpPr>
          <p:spPr bwMode="auto">
            <a:xfrm flipV="1">
              <a:off x="4495800" y="2590800"/>
              <a:ext cx="609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6" name="Line 32"/>
            <p:cNvSpPr>
              <a:spLocks noChangeShapeType="1"/>
            </p:cNvSpPr>
            <p:nvPr/>
          </p:nvSpPr>
          <p:spPr bwMode="auto">
            <a:xfrm flipH="1" flipV="1">
              <a:off x="5105400" y="2590800"/>
              <a:ext cx="381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7" name="Line 33"/>
            <p:cNvSpPr>
              <a:spLocks noChangeShapeType="1"/>
            </p:cNvSpPr>
            <p:nvPr/>
          </p:nvSpPr>
          <p:spPr bwMode="auto">
            <a:xfrm flipH="1" flipV="1">
              <a:off x="3733800" y="2590800"/>
              <a:ext cx="7620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8" name="Line 34"/>
            <p:cNvSpPr>
              <a:spLocks noChangeShapeType="1"/>
            </p:cNvSpPr>
            <p:nvPr/>
          </p:nvSpPr>
          <p:spPr bwMode="auto">
            <a:xfrm flipH="1" flipV="1">
              <a:off x="3886200" y="2514600"/>
              <a:ext cx="1587500" cy="666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299" name="Line 35"/>
            <p:cNvSpPr>
              <a:spLocks noChangeShapeType="1"/>
            </p:cNvSpPr>
            <p:nvPr/>
          </p:nvSpPr>
          <p:spPr bwMode="auto">
            <a:xfrm flipV="1">
              <a:off x="1752600" y="2057400"/>
              <a:ext cx="0" cy="2438400"/>
            </a:xfrm>
            <a:prstGeom prst="line">
              <a:avLst/>
            </a:prstGeom>
            <a:noFill/>
            <a:ln w="38100">
              <a:solidFill>
                <a:srgbClr val="1CF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651304" name="Rectangle 40"/>
            <p:cNvSpPr>
              <a:spLocks noChangeArrowheads="1"/>
            </p:cNvSpPr>
            <p:nvPr/>
          </p:nvSpPr>
          <p:spPr bwMode="auto">
            <a:xfrm>
              <a:off x="3325813" y="1524000"/>
              <a:ext cx="982662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OUTPUTS</a:t>
              </a:r>
            </a:p>
          </p:txBody>
        </p:sp>
        <p:sp>
          <p:nvSpPr>
            <p:cNvPr id="651305" name="Rectangle 41"/>
            <p:cNvSpPr>
              <a:spLocks noChangeArrowheads="1"/>
            </p:cNvSpPr>
            <p:nvPr/>
          </p:nvSpPr>
          <p:spPr bwMode="auto">
            <a:xfrm>
              <a:off x="5562600" y="2743200"/>
              <a:ext cx="1285875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cs typeface="+mn-cs"/>
                </a:rPr>
                <a:t>Hidden Units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2709333" y="21717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2286000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352800" y="3214688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4244975" y="318135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6388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5223933" y="32004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4038600" y="4188355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886075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057400" y="41910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4876800" y="2133600"/>
              <a:ext cx="457200" cy="457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228600" y="5410200"/>
            <a:ext cx="8915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 smtClean="0">
                <a:cs typeface="+mn-cs"/>
              </a:rPr>
              <a:t>How does activation propagate forward in the network?</a:t>
            </a:r>
          </a:p>
        </p:txBody>
      </p:sp>
    </p:spTree>
    <p:extLst>
      <p:ext uri="{BB962C8B-B14F-4D97-AF65-F5344CB8AC3E}">
        <p14:creationId xmlns:p14="http://schemas.microsoft.com/office/powerpoint/2010/main" val="2027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15258</TotalTime>
  <Words>2676</Words>
  <Application>Microsoft Macintosh PowerPoint</Application>
  <PresentationFormat>On-screen Show (4:3)</PresentationFormat>
  <Paragraphs>642</Paragraphs>
  <Slides>55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2_Office Theme</vt:lpstr>
      <vt:lpstr>1_Office Theme</vt:lpstr>
      <vt:lpstr>Backprop: Representations,  Representations,  Representations</vt:lpstr>
      <vt:lpstr>Characteristics of perceptron learning</vt:lpstr>
      <vt:lpstr>Perceptron Learning</vt:lpstr>
      <vt:lpstr>Problems with perceptrons</vt:lpstr>
      <vt:lpstr>Problems with perceptrons</vt:lpstr>
      <vt:lpstr>Aside about perceptrons</vt:lpstr>
      <vt:lpstr>Enter Rumelhart, Hinton, &amp; Williams (1985)</vt:lpstr>
      <vt:lpstr>Enter Rumelhart, Hinton, &amp; Williams (1985)</vt:lpstr>
      <vt:lpstr>But first, let’s talk about forward propagation!</vt:lpstr>
      <vt:lpstr>Start with the input pattern  (e.g., MNIST pixel values)</vt:lpstr>
      <vt:lpstr>Start with the input pattern  (e.g., MNIST pixel values)</vt:lpstr>
      <vt:lpstr>Start with the input pattern  (e.g., MNIST pixel values)</vt:lpstr>
      <vt:lpstr>Ok, now we have the activations of the hidden units...</vt:lpstr>
      <vt:lpstr>Now, compute the net input to the output units...</vt:lpstr>
      <vt:lpstr>Now, compute the net input to the output units...</vt:lpstr>
      <vt:lpstr>Backpropagation Learning</vt:lpstr>
      <vt:lpstr>The picture to have in mind:</vt:lpstr>
      <vt:lpstr>Derivation of Backprop...</vt:lpstr>
      <vt:lpstr>Derivation of Backprop...</vt:lpstr>
      <vt:lpstr>Derivation of Backprop...</vt:lpstr>
      <vt:lpstr>Derivation of Backprop...</vt:lpstr>
      <vt:lpstr>Derivation of Backprop...</vt:lpstr>
      <vt:lpstr>Derivation of Backprop...</vt:lpstr>
      <vt:lpstr>Derivation of Backprop...</vt:lpstr>
      <vt:lpstr>Derivation of Backprop...</vt:lpstr>
      <vt:lpstr>Derivation of Backprop...</vt:lpstr>
      <vt:lpstr>Backpropagation Learning</vt:lpstr>
      <vt:lpstr>For hidden units, this is the picture to have in mind:</vt:lpstr>
      <vt:lpstr>XOR</vt:lpstr>
      <vt:lpstr>XOR</vt:lpstr>
      <vt:lpstr>Clicker Questions</vt:lpstr>
      <vt:lpstr>Clicker Questions</vt:lpstr>
      <vt:lpstr>Clicker Questions</vt:lpstr>
      <vt:lpstr>Clicker Questions</vt:lpstr>
      <vt:lpstr>Why is/was this wonderful?</vt:lpstr>
      <vt:lpstr>Representations</vt:lpstr>
      <vt:lpstr>XOR</vt:lpstr>
      <vt:lpstr>XOR</vt:lpstr>
      <vt:lpstr>XOR</vt:lpstr>
      <vt:lpstr>Symmetry</vt:lpstr>
      <vt:lpstr>Addition</vt:lpstr>
      <vt:lpstr>NetTalk  (Sejnowski &amp; Rosenberg, 1987)</vt:lpstr>
      <vt:lpstr>NetTalk Architecture</vt:lpstr>
      <vt:lpstr>PowerPoint Presentation</vt:lpstr>
      <vt:lpstr>Test set</vt:lpstr>
      <vt:lpstr>NetTalk hidden unit analysis</vt:lpstr>
      <vt:lpstr>Hinton’s Family Trees example</vt:lpstr>
      <vt:lpstr>Hinton’s Family Trees example</vt:lpstr>
      <vt:lpstr>People hidden units: Hinton diagram</vt:lpstr>
      <vt:lpstr>People hidden units: Hinton diagram</vt:lpstr>
      <vt:lpstr>People hidden units: Hinton diagram</vt:lpstr>
      <vt:lpstr>People hidden units: Hinton diagram</vt:lpstr>
      <vt:lpstr>Relation units</vt:lpstr>
      <vt:lpstr>Switch to Demo</vt:lpstr>
      <vt:lpstr>Lessons</vt:lpstr>
    </vt:vector>
  </TitlesOfParts>
  <Company>Computer Science and Engineering, 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Cottrell</dc:creator>
  <cp:lastModifiedBy>Gary Cottrell</cp:lastModifiedBy>
  <cp:revision>64</cp:revision>
  <dcterms:created xsi:type="dcterms:W3CDTF">2017-10-03T21:45:27Z</dcterms:created>
  <dcterms:modified xsi:type="dcterms:W3CDTF">2019-01-25T23:54:29Z</dcterms:modified>
</cp:coreProperties>
</file>